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58" r:id="rId5"/>
    <p:sldId id="276" r:id="rId6"/>
    <p:sldId id="261" r:id="rId7"/>
    <p:sldId id="259" r:id="rId8"/>
    <p:sldId id="262" r:id="rId9"/>
    <p:sldId id="271" r:id="rId10"/>
    <p:sldId id="272" r:id="rId11"/>
    <p:sldId id="274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33CC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2664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1F632-97E9-4495-8907-078249D62746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BBDB7-7492-4683-B75D-8716296C6D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010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E9B05-848D-474C-B70C-11FA08148A2B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2BA84-DADB-4448-8194-B3D40646B0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2BA84-DADB-4448-8194-B3D40646B04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CB350117-D701-4CFF-9DA1-A426169CA7C3}" type="datetimeFigureOut">
              <a:rPr lang="ru-RU" smtClean="0"/>
              <a:pPr/>
              <a:t>21.05.2020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4182E9D2-5690-416C-BE3A-1138FDD0C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stem_leaf.png"/>
          <p:cNvPicPr/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lum bright="-29000" contrast="44000"/>
          </a:blip>
          <a:srcRect/>
          <a:stretch>
            <a:fillRect/>
          </a:stretch>
        </p:blipFill>
        <p:spPr>
          <a:xfrm>
            <a:off x="5072066" y="5000636"/>
            <a:ext cx="3342601" cy="16267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86116" y="1928802"/>
            <a:ext cx="4714908" cy="286232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DaunPenh" pitchFamily="2" charset="0"/>
              </a:rPr>
              <a:t>Речевая культура педагога </a:t>
            </a:r>
            <a:endParaRPr lang="ru-RU" sz="6000" b="1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DaunPenh" pitchFamily="2" charset="0"/>
            </a:endParaRPr>
          </a:p>
        </p:txBody>
      </p:sp>
      <p:pic>
        <p:nvPicPr>
          <p:cNvPr id="2050" name="Picture 2" descr="C:\Users\User\Downloads\1_html_m568daa0f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142984"/>
            <a:ext cx="2857520" cy="4429156"/>
          </a:xfrm>
          <a:prstGeom prst="rect">
            <a:avLst/>
          </a:prstGeom>
          <a:noFill/>
        </p:spPr>
      </p:pic>
      <p:sp>
        <p:nvSpPr>
          <p:cNvPr id="10" name="Рамка 9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9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5000637"/>
            <a:ext cx="4143404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en-US" b="1" i="1" dirty="0" smtClean="0">
                <a:latin typeface="Times New Roman" pitchFamily="18" charset="0"/>
                <a:cs typeface="Times New Roman" pitchFamily="18" charset="0"/>
              </a:rPr>
              <a:t>Подготовила </a:t>
            </a:r>
          </a:p>
          <a:p>
            <a:pPr algn="ctr">
              <a:lnSpc>
                <a:spcPct val="80000"/>
              </a:lnSpc>
            </a:pPr>
            <a:r>
              <a:rPr lang="ru-RU" altLang="en-US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Паршина Н.Б.,  воспитатель</a:t>
            </a:r>
          </a:p>
          <a:p>
            <a:pPr algn="ctr">
              <a:lnSpc>
                <a:spcPct val="80000"/>
              </a:lnSpc>
            </a:pPr>
            <a:r>
              <a:rPr lang="ru-RU" altLang="en-US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МДОУ Детский сад №30  </a:t>
            </a:r>
          </a:p>
          <a:p>
            <a:pPr algn="ctr">
              <a:lnSpc>
                <a:spcPct val="80000"/>
              </a:lnSpc>
            </a:pPr>
            <a:r>
              <a:rPr lang="ru-RU" altLang="en-US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г.Щёкино Тульской области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29846" y="1107867"/>
            <a:ext cx="7643866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Спасибо </a:t>
            </a:r>
          </a:p>
          <a:p>
            <a:pPr algn="ctr"/>
            <a:r>
              <a:rPr lang="ru-RU" sz="8000" b="1" dirty="0" smtClean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за</a:t>
            </a:r>
          </a:p>
          <a:p>
            <a:pPr algn="ctr"/>
            <a:r>
              <a:rPr lang="ru-RU" sz="8000" b="1" dirty="0" smtClean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внимание!</a:t>
            </a:r>
            <a:endParaRPr lang="ru-RU" sz="8000" b="1" dirty="0">
              <a:ln w="11430"/>
              <a:solidFill>
                <a:srgbClr val="0099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7158" y="428604"/>
            <a:ext cx="835824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Литература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Агеенко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Ф.Л.,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Зарва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 М.В. Словарь ударений русского языка / Ф.Л.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Агеенко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М.В.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Зарва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– М.: Русский язык, 1993. – 927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Алексеева М.М.  Методика развития речи и обучения родному языку дошкольников: учебное пособие для студ.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высш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и сред.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пед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учеб. заведений / М.М. Алексеева, В.И. Яшина. – М.: Академия, 2000. - 400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Бородич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 А.М. Методика развития речи детей: учебное пособие для студентов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пед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ин-тов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по спец. «Дошкольная педагогика и психология» / А.М.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Бородич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– 2-е изд. – М: Просвещение, 1981. – 255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Колосова  И.В. Требования к качеству речи педагога дошкольного учреждения / И.В. Колосова // Справочник старшего воспитателя дошкольного учреждения, 2009. - №3.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Развитие речи детей дошкольного возраста: Пособие для воспитателя дет. сада / Под ред. Ф. А. Сохина. — 2-е изд.,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испр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— М.: Просвещение, 1979. – 223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Скворцов  Л.М. Культура русской речи. Словарь-справочник / Л.М. Скворцов. – М.: Издательство «Знание», 1995. – 256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Словарь-справочник по культуре устной и письменной речи / Сост. М.Б. Елисеева Б.М.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Золик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А.Б. Черепнин, 1996. – 32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Стародубова  Н.А. Теория и методика развития речи дошкольников: учебное пособие для студ.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высш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учеб. заведений / Н.А. Стародубова. – М.: Академия, 2007. – 256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Федоренко Л. П. Методика развития речи детей дошкольного возраста: пособие для уч-ся / Л.П. Федоренко, Г.А. Фомичева, В.К. Лотарев. – М.: Просвещение, 1977. - 239 </a:t>
            </a:r>
            <a:r>
              <a:rPr lang="ru-RU" sz="1400" dirty="0" smtClean="0"/>
              <a:t>с.</a:t>
            </a:r>
          </a:p>
          <a:p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099" y="0"/>
            <a:ext cx="913590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5786" y="642918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Речь педагога — это важный элемент его педагогического мастерства.</a:t>
            </a:r>
          </a:p>
        </p:txBody>
      </p:sp>
      <p:pic>
        <p:nvPicPr>
          <p:cNvPr id="1028" name="Picture 4" descr="C:\Users\User\Downloads\9648277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428868"/>
            <a:ext cx="4214842" cy="37147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8596" y="357166"/>
            <a:ext cx="8215370" cy="224676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JI. С.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Выготский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 выделял речевую деятельность как фундаментальную и видел в ней богатейшие возможности развития личности, сознания, всех познавательных процессов человека.</a:t>
            </a:r>
          </a:p>
        </p:txBody>
      </p:sp>
      <p:pic>
        <p:nvPicPr>
          <p:cNvPr id="18433" name="Picture 1" descr="C:\Users\User\Downloads\otrisovat_kopiy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571744"/>
            <a:ext cx="4643470" cy="392909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8596" y="357166"/>
            <a:ext cx="8215370" cy="181588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>
                  <a:solidFill>
                    <a:srgbClr val="009999"/>
                  </a:solidFill>
                </a:ln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Плодотворно работать над речью детей может только педагог, владеющий собственной речью и постоянно заботящийся об ее усовершенствовании</a:t>
            </a:r>
            <a:endParaRPr lang="ru-RU" sz="2800" b="1" dirty="0">
              <a:ln w="11430">
                <a:solidFill>
                  <a:srgbClr val="009999"/>
                </a:solidFill>
              </a:ln>
              <a:solidFill>
                <a:srgbClr val="0099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D:\Наташа\сессия 2015\медведева\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5" y="2357430"/>
            <a:ext cx="4214842" cy="415767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099" y="0"/>
            <a:ext cx="9135901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57224" y="428604"/>
            <a:ext cx="761137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Необходимо учитывать:</a:t>
            </a:r>
            <a:endParaRPr lang="ru-RU" sz="4800" b="1" dirty="0">
              <a:ln w="11430"/>
              <a:solidFill>
                <a:srgbClr val="0099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285860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cs typeface="Arial" pitchFamily="34" charset="0"/>
              </a:rPr>
              <a:t>Возраст</a:t>
            </a:r>
            <a:r>
              <a:rPr lang="ru-RU" sz="2800" i="1" dirty="0" smtClean="0">
                <a:cs typeface="Arial" pitchFamily="34" charset="0"/>
              </a:rPr>
              <a:t> и </a:t>
            </a:r>
            <a:r>
              <a:rPr lang="ru-RU" sz="2800" b="1" i="1" dirty="0" smtClean="0">
                <a:cs typeface="Arial" pitchFamily="34" charset="0"/>
              </a:rPr>
              <a:t>жизненный</a:t>
            </a:r>
            <a:r>
              <a:rPr lang="ru-RU" sz="2800" i="1" dirty="0" smtClean="0">
                <a:cs typeface="Arial" pitchFamily="34" charset="0"/>
              </a:rPr>
              <a:t> опыт ребенка </a:t>
            </a:r>
          </a:p>
          <a:p>
            <a:pPr algn="ctr"/>
            <a:r>
              <a:rPr lang="ru-RU" sz="2800" i="1" dirty="0" smtClean="0">
                <a:cs typeface="Arial" pitchFamily="34" charset="0"/>
              </a:rPr>
              <a:t>при общении с ним.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214554"/>
            <a:ext cx="8064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cs typeface="Arial" pitchFamily="34" charset="0"/>
              </a:rPr>
              <a:t>Чем младше ребенок, тем проще должна быть синтаксическая структура обращенной к нему речи: предложения должны быть короткими простыми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1-95.pn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7224" y="4357694"/>
            <a:ext cx="3361905" cy="1952381"/>
          </a:xfrm>
          <a:prstGeom prst="rect">
            <a:avLst/>
          </a:prstGeom>
        </p:spPr>
      </p:pic>
      <p:pic>
        <p:nvPicPr>
          <p:cNvPr id="17409" name="Picture 1" descr="C:\Users\User\Downloads\depositphotos_7602274-Storytell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929066"/>
            <a:ext cx="3929090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28596" y="357166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Речевая деятельность сопровождает весь образовательный процесс и характеризует такие качества речи, как: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357298"/>
            <a:ext cx="842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r>
              <a:rPr lang="ru-RU" sz="2000" b="1" i="1" dirty="0" smtClean="0"/>
              <a:t>правильность соблюдения норм литературного языка </a:t>
            </a:r>
            <a:r>
              <a:rPr lang="ru-RU" sz="2000" i="1" dirty="0" smtClean="0"/>
              <a:t>(ударения, грамматики);</a:t>
            </a:r>
          </a:p>
          <a:p>
            <a:r>
              <a:rPr lang="ru-RU" sz="2000" i="1" dirty="0" smtClean="0"/>
              <a:t>	</a:t>
            </a:r>
            <a:r>
              <a:rPr lang="ru-RU" sz="2000" b="1" i="1" dirty="0" smtClean="0"/>
              <a:t>точность речи </a:t>
            </a:r>
            <a:r>
              <a:rPr lang="ru-RU" sz="2000" i="1" dirty="0" smtClean="0"/>
              <a:t>— предметная и понятийная;</a:t>
            </a:r>
          </a:p>
          <a:p>
            <a:r>
              <a:rPr lang="ru-RU" sz="2000" i="1" dirty="0" smtClean="0"/>
              <a:t>	</a:t>
            </a:r>
            <a:r>
              <a:rPr lang="ru-RU" sz="2000" b="1" i="1" dirty="0" smtClean="0"/>
              <a:t>логичность</a:t>
            </a:r>
            <a:r>
              <a:rPr lang="ru-RU" sz="2000" i="1" dirty="0" smtClean="0"/>
              <a:t>, последовательность, проявляющиеся в смысловом сцеплении единиц языка в речи в соответствии с законами логики и мышления;</a:t>
            </a:r>
          </a:p>
          <a:p>
            <a:r>
              <a:rPr lang="ru-RU" sz="2000" i="1" dirty="0" smtClean="0"/>
              <a:t>	</a:t>
            </a:r>
            <a:r>
              <a:rPr lang="ru-RU" sz="2000" b="1" i="1" dirty="0" smtClean="0"/>
              <a:t>чистота речи</a:t>
            </a:r>
            <a:r>
              <a:rPr lang="ru-RU" sz="2000" i="1" dirty="0" smtClean="0"/>
              <a:t>, связанная с отсутствием чуждых литературному языку элементов, отвергаемых нормами нравственности;</a:t>
            </a:r>
          </a:p>
          <a:p>
            <a:r>
              <a:rPr lang="ru-RU" sz="2000" i="1" dirty="0" smtClean="0"/>
              <a:t>	</a:t>
            </a:r>
            <a:r>
              <a:rPr lang="ru-RU" sz="2000" b="1" i="1" dirty="0" smtClean="0"/>
              <a:t>выразительность речи </a:t>
            </a:r>
            <a:r>
              <a:rPr lang="ru-RU" sz="2000" i="1" dirty="0" smtClean="0"/>
              <a:t>— структурные особенности, помогающие поддерживать внимание и интерес преподавателей и студентов;</a:t>
            </a:r>
          </a:p>
          <a:p>
            <a:r>
              <a:rPr lang="ru-RU" sz="2000" i="1" dirty="0" smtClean="0"/>
              <a:t>	</a:t>
            </a:r>
            <a:r>
              <a:rPr lang="ru-RU" sz="2000" b="1" i="1" dirty="0" smtClean="0"/>
              <a:t>богатство</a:t>
            </a:r>
            <a:r>
              <a:rPr lang="ru-RU" sz="2000" i="1" dirty="0" smtClean="0"/>
              <a:t> (разнообразие) речи — отсутствие повторения одних и тех же знаков, цепочек знаков, разнообразие языковой структуры (запас слов, словосочетаний, лексическое, фразеологическое, семантическое богатство);	</a:t>
            </a:r>
            <a:r>
              <a:rPr lang="ru-RU" sz="2000" b="1" i="1" dirty="0" smtClean="0"/>
              <a:t>эстетичность речи</a:t>
            </a:r>
            <a:r>
              <a:rPr lang="ru-RU" sz="2000" i="1" dirty="0" smtClean="0"/>
              <a:t>, связывающая все языковые средства и обладающая эстетической функцией.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785794"/>
            <a:ext cx="45942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5400" b="1" i="0" u="none" strike="noStrike" normalizeH="0" baseline="0" dirty="0" smtClean="0">
                <a:ln w="11430"/>
                <a:solidFill>
                  <a:srgbClr val="0099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Times New Roman" pitchFamily="18" charset="0"/>
                <a:cs typeface="Arial" pitchFamily="34" charset="0"/>
              </a:rPr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1714488"/>
            <a:ext cx="87154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обладать </a:t>
            </a:r>
            <a:r>
              <a:rPr lang="ru-RU" sz="2800" b="1" i="1" dirty="0" smtClean="0"/>
              <a:t>нормативностью</a:t>
            </a:r>
            <a:r>
              <a:rPr lang="ru-RU" sz="2800" i="1" dirty="0" smtClean="0"/>
              <a:t> (соответствие речи нормам современного литературного языка — акцентологическим, орфоэпическим, грамматическим и др.); </a:t>
            </a:r>
            <a:r>
              <a:rPr lang="ru-RU" sz="2800" b="1" i="1" dirty="0" smtClean="0"/>
              <a:t>точностью </a:t>
            </a:r>
            <a:r>
              <a:rPr lang="ru-RU" sz="2800" i="1" dirty="0" smtClean="0"/>
              <a:t>словоупотребления; </a:t>
            </a:r>
            <a:r>
              <a:rPr lang="ru-RU" sz="2800" b="1" i="1" dirty="0" smtClean="0"/>
              <a:t>выразительностью</a:t>
            </a:r>
            <a:r>
              <a:rPr lang="ru-RU" sz="2800" i="1" dirty="0" smtClean="0"/>
              <a:t> (образность, эмоциональность, яркость). В целом такие коммуникативные качества речи, как </a:t>
            </a:r>
            <a:r>
              <a:rPr lang="ru-RU" sz="2800" b="1" i="1" dirty="0" smtClean="0"/>
              <a:t>правильность, точность, уместность, лексическое богатство, выразительность, чистота</a:t>
            </a:r>
            <a:r>
              <a:rPr lang="ru-RU" sz="2800" i="1" dirty="0" smtClean="0"/>
              <a:t>, и определяют речевую культуру педагога.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Речь педагога должна соответствовать определенным требованиям: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8596" y="1571612"/>
            <a:ext cx="8175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21088"/>
            <a:ext cx="745520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928934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Мастерство устной  речи нужно каждому человеку. Стать грамотным специалистом, научиться писать точно, лаконично, убедительно и без ошибок может каждый желающий. Следует знать закономерности речевой деятельности и работать над собой в соответствии с этими законами, </a:t>
            </a:r>
            <a:endParaRPr lang="ru-RU" sz="2800" i="1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221457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Обучение речевой культуре — это прежде всего необходимость, веление времени, хотя порой приходится доказывать людям совершенно, казалось бы, очевидные вещи.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457200" y="4286256"/>
            <a:ext cx="8229600" cy="1839907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8596" y="2690336"/>
            <a:ext cx="83918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cs typeface="Arial" pitchFamily="34" charset="0"/>
              </a:rPr>
              <a:t>К вышеперечисленным требованиям необходимо отнести:</a:t>
            </a:r>
          </a:p>
          <a:p>
            <a:pPr indent="185738">
              <a:buBlip>
                <a:blip r:embed="rId3"/>
              </a:buBlip>
            </a:pPr>
            <a:r>
              <a:rPr lang="ru-RU" sz="2800" i="1" dirty="0" smtClean="0">
                <a:cs typeface="Arial" pitchFamily="34" charset="0"/>
              </a:rPr>
              <a:t>правильное использование педагогом невербальных средств общения, </a:t>
            </a:r>
          </a:p>
          <a:p>
            <a:pPr indent="185738">
              <a:buBlip>
                <a:blip r:embed="rId3"/>
              </a:buBlip>
            </a:pPr>
            <a:r>
              <a:rPr lang="ru-RU" sz="2800" i="1" dirty="0" smtClean="0">
                <a:cs typeface="Arial" pitchFamily="34" charset="0"/>
              </a:rPr>
              <a:t>его умение не только говорить с ребенком, но и слышать его!!!</a:t>
            </a:r>
            <a:endParaRPr lang="ru-RU" sz="2800" i="1" dirty="0"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500042"/>
            <a:ext cx="85341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009999"/>
                </a:solidFill>
                <a:latin typeface="Comic Sans MS" pitchFamily="66" charset="0"/>
              </a:rPr>
              <a:t>Предлагайте слуху детей лишь</a:t>
            </a:r>
            <a:r>
              <a:rPr lang="ru-RU" sz="3600" u="sng" dirty="0" smtClean="0">
                <a:solidFill>
                  <a:srgbClr val="009999"/>
                </a:solidFill>
                <a:latin typeface="Comic Sans MS" pitchFamily="66" charset="0"/>
              </a:rPr>
              <a:t> </a:t>
            </a:r>
            <a:r>
              <a:rPr lang="ru-RU" sz="3600" b="1" dirty="0" smtClean="0">
                <a:solidFill>
                  <a:srgbClr val="009999"/>
                </a:solidFill>
                <a:latin typeface="Comic Sans MS" pitchFamily="66" charset="0"/>
              </a:rPr>
              <a:t>совершенные образцы речи</a:t>
            </a:r>
            <a:r>
              <a:rPr lang="ru-RU" sz="3600" dirty="0" smtClean="0">
                <a:solidFill>
                  <a:srgbClr val="009999"/>
                </a:solidFill>
                <a:latin typeface="Comic Sans MS" pitchFamily="66" charset="0"/>
              </a:rPr>
              <a:t>!!!</a:t>
            </a:r>
            <a:endParaRPr lang="ru-RU" sz="3600" dirty="0">
              <a:solidFill>
                <a:srgbClr val="0099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13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BE135B8-1A27-4040-9F12-32549F8E10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Тема213</Template>
  <TotalTime>382</TotalTime>
  <Words>296</Words>
  <Application>Microsoft Office PowerPoint</Application>
  <PresentationFormat>Экран (4:3)</PresentationFormat>
  <Paragraphs>44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Тема213</vt:lpstr>
      <vt:lpstr>Слайд 1</vt:lpstr>
      <vt:lpstr>Слайд 2</vt:lpstr>
      <vt:lpstr>Слайд 3</vt:lpstr>
      <vt:lpstr>Слайд 4</vt:lpstr>
      <vt:lpstr>Слайд 5</vt:lpstr>
      <vt:lpstr>Слайд 6</vt:lpstr>
      <vt:lpstr>Речь педагога должна соответствовать определенным требованиям:</vt:lpstr>
      <vt:lpstr>Обучение речевой культуре — это прежде всего необходимость, веление времени, хотя порой приходится доказывать людям совершенно, казалось бы, очевидные вещи. 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речи педагога</dc:title>
  <dc:creator>Татьяна Булина</dc:creator>
  <cp:lastModifiedBy>Admin</cp:lastModifiedBy>
  <cp:revision>45</cp:revision>
  <dcterms:created xsi:type="dcterms:W3CDTF">2013-01-20T16:18:43Z</dcterms:created>
  <dcterms:modified xsi:type="dcterms:W3CDTF">2020-05-21T10:52:54Z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TC300101909990</vt:lpwstr>
  </property>
</Properties>
</file>