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84" r:id="rId4"/>
    <p:sldId id="293" r:id="rId5"/>
    <p:sldId id="279" r:id="rId6"/>
    <p:sldId id="285" r:id="rId7"/>
    <p:sldId id="282" r:id="rId8"/>
    <p:sldId id="288" r:id="rId9"/>
    <p:sldId id="289" r:id="rId10"/>
    <p:sldId id="290" r:id="rId11"/>
    <p:sldId id="294" r:id="rId12"/>
    <p:sldId id="286" r:id="rId13"/>
    <p:sldId id="283" r:id="rId14"/>
    <p:sldId id="295" r:id="rId15"/>
    <p:sldId id="291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35759D"/>
    <a:srgbClr val="040E08"/>
    <a:srgbClr val="B92D14"/>
    <a:srgbClr val="35B19D"/>
    <a:srgbClr val="FFFF00"/>
    <a:srgbClr val="491403"/>
    <a:srgbClr val="3A100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2536" autoAdjust="0"/>
    <p:restoredTop sz="95596" autoAdjust="0"/>
  </p:normalViewPr>
  <p:slideViewPr>
    <p:cSldViewPr>
      <p:cViewPr>
        <p:scale>
          <a:sx n="100" d="100"/>
          <a:sy n="100" d="100"/>
        </p:scale>
        <p:origin x="-282" y="5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748FBD2-32E0-4ED3-9B65-800259034A1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04B450-B9C5-4469-98D5-B7F9FCA42433}" type="slidenum">
              <a:rPr lang="en-US"/>
              <a:pPr/>
              <a:t>1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F63543-78F7-4E28-851A-5D1CD6CC05CC}" type="slidenum">
              <a:rPr lang="en-US"/>
              <a:pPr/>
              <a:t>2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0A593D-BF97-4AFB-872D-1E4835708CE1}" type="slidenum">
              <a:rPr lang="en-US"/>
              <a:pPr/>
              <a:t>5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0A593D-BF97-4AFB-872D-1E4835708CE1}" type="slidenum">
              <a:rPr lang="en-US"/>
              <a:pPr/>
              <a:t>7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0A593D-BF97-4AFB-872D-1E4835708CE1}" type="slidenum">
              <a:rPr lang="en-US"/>
              <a:pPr/>
              <a:t>13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14450" y="228600"/>
            <a:ext cx="7543800" cy="704850"/>
          </a:xfrm>
        </p:spPr>
        <p:txBody>
          <a:bodyPr/>
          <a:lstStyle>
            <a:lvl1pPr algn="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14450" y="914400"/>
            <a:ext cx="7543800" cy="533400"/>
          </a:xfrm>
        </p:spPr>
        <p:txBody>
          <a:bodyPr/>
          <a:lstStyle>
            <a:lvl1pPr marL="0" indent="0" algn="r">
              <a:buFontTx/>
              <a:buNone/>
              <a:defRPr sz="2400"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305550" y="142875"/>
            <a:ext cx="2057400" cy="60293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33350" y="142875"/>
            <a:ext cx="6019800" cy="60293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90600" y="1752600"/>
            <a:ext cx="35814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24400" y="1752600"/>
            <a:ext cx="35814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3350" y="142875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752600"/>
            <a:ext cx="73152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314450" y="228600"/>
            <a:ext cx="7543800" cy="2840360"/>
          </a:xfrm>
        </p:spPr>
        <p:txBody>
          <a:bodyPr/>
          <a:lstStyle/>
          <a:p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Противопожарная </a:t>
            </a:r>
            <a:b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безопасность </a:t>
            </a:r>
            <a:b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детей</a:t>
            </a:r>
            <a:endParaRPr lang="ru-RU" sz="4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4716016" y="5589240"/>
            <a:ext cx="4142234" cy="1008112"/>
          </a:xfrm>
        </p:spPr>
        <p:txBody>
          <a:bodyPr/>
          <a:lstStyle/>
          <a:p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Подготовила 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Паршина Н.Б.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https://www.facenews.ua/media/contentimages/2675e8064d4cac02.jpg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642918"/>
            <a:ext cx="4572032" cy="3714776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6" name="Содержимое 5" descr="https://transphoto.org/photo/03/88/22/388227.jpg"/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429124" y="3071810"/>
            <a:ext cx="4357718" cy="3286148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7" name="Рисунок 6" descr="F:\пож. безопасность\master.jpg"/>
          <p:cNvPicPr/>
          <p:nvPr/>
        </p:nvPicPr>
        <p:blipFill>
          <a:blip r:embed="rId4" cstate="print"/>
          <a:srcRect l="41812" t="5047" r="5929" b="4826"/>
          <a:stretch>
            <a:fillRect/>
          </a:stretch>
        </p:blipFill>
        <p:spPr bwMode="auto">
          <a:xfrm>
            <a:off x="6786578" y="214290"/>
            <a:ext cx="2125428" cy="2428892"/>
          </a:xfrm>
          <a:prstGeom prst="roundRect">
            <a:avLst>
              <a:gd name="adj" fmla="val 16667"/>
            </a:avLst>
          </a:prstGeom>
          <a:ln w="57150">
            <a:solidFill>
              <a:schemeClr val="accent4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F:\пож. безопасность\master.jpg"/>
          <p:cNvPicPr/>
          <p:nvPr/>
        </p:nvPicPr>
        <p:blipFill>
          <a:blip r:embed="rId4" cstate="print"/>
          <a:srcRect l="41812" t="5047" r="5929" b="4826"/>
          <a:stretch>
            <a:fillRect/>
          </a:stretch>
        </p:blipFill>
        <p:spPr bwMode="auto">
          <a:xfrm>
            <a:off x="6786578" y="285728"/>
            <a:ext cx="2125428" cy="2428892"/>
          </a:xfrm>
          <a:prstGeom prst="roundRect">
            <a:avLst>
              <a:gd name="adj" fmla="val 16667"/>
            </a:avLst>
          </a:prstGeom>
          <a:ln w="57150">
            <a:solidFill>
              <a:schemeClr val="accent4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2852"/>
            <a:ext cx="6186502" cy="5983311"/>
          </a:xfrm>
        </p:spPr>
        <p:txBody>
          <a:bodyPr/>
          <a:lstStyle/>
          <a:p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Будьте осторожны с огнем! Пусть огонь всегда будет только нашим другом!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Запомни правила противопожарной безопасности :</a:t>
            </a:r>
          </a:p>
          <a:p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Правило 1.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балуйся дома со спичками и зажигалками. Это одна из причин пожаров.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Правило 2.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Уходя из комнаты или из дома, не забывай выключать электроприборы.</a:t>
            </a:r>
          </a:p>
          <a:p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Правило 3.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суши белье над плитой (очень хорошо, если ты помогаешь маме, но очень плохо, если оно загорится). Не суши над газом штаны после стирки, А то от штанов останутся дырки!</a:t>
            </a:r>
          </a:p>
          <a:p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Правило 4.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 в коем случае не зажигай фейерверки, свечи или бенгальские огни дома (и вообще лучше это делать только со взрослыми).</a:t>
            </a:r>
          </a:p>
          <a:p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Правило 5.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деревне или на даче без взрослых не подходи к печке и не открывай печную дверцу (от выскочившего уголька может загореться дом).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F:\пож. безопасность\master.jpg"/>
          <p:cNvPicPr>
            <a:picLocks noGrp="1"/>
          </p:cNvPicPr>
          <p:nvPr>
            <p:ph idx="1"/>
          </p:nvPr>
        </p:nvPicPr>
        <p:blipFill>
          <a:blip r:embed="rId2" cstate="print"/>
          <a:srcRect l="41812" t="5047" r="5929" b="4826"/>
          <a:stretch>
            <a:fillRect/>
          </a:stretch>
        </p:blipFill>
        <p:spPr bwMode="auto">
          <a:xfrm>
            <a:off x="6643702" y="285728"/>
            <a:ext cx="2126461" cy="2427412"/>
          </a:xfrm>
          <a:prstGeom prst="roundRect">
            <a:avLst>
              <a:gd name="adj" fmla="val 16667"/>
            </a:avLst>
          </a:prstGeom>
          <a:ln w="57150">
            <a:solidFill>
              <a:schemeClr val="accent4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285728"/>
            <a:ext cx="8572560" cy="8217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Каждый  ребенок должен знать как вести себя при пожаре.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Ребёнок должен знать свой адрес, Ф.И.О. и номер телефона! Родители должны выучить эту информацию вместе с ним. </a:t>
            </a:r>
          </a:p>
          <a:p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Ребенок должен знать, что делать, если он видит пламя: </a:t>
            </a:r>
          </a:p>
          <a:p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Не притрагиваться к огню, а звать на помощь взрослых! </a:t>
            </a:r>
          </a:p>
          <a:p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Если взрослых нет дома, выйти из квартиры и обратиться за помощью к соседям! </a:t>
            </a:r>
          </a:p>
          <a:p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Не искать укрытия в горящей квартире! </a:t>
            </a:r>
          </a:p>
          <a:p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Не спускаться на лифте, а бежать вниз по лестнице! </a:t>
            </a:r>
          </a:p>
          <a:p>
            <a:pPr algn="ctr"/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Если квартира заперта, не поддаваться панике, а звонить        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01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или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112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звать на помощь соседей! </a:t>
            </a:r>
          </a:p>
          <a:p>
            <a:pPr marL="457200" indent="-457200">
              <a:buAutoNum type="arabicPeriod"/>
            </a:pPr>
            <a:endParaRPr lang="ru-RU" dirty="0" smtClean="0"/>
          </a:p>
          <a:p>
            <a:pPr marL="457200" indent="-457200">
              <a:buAutoNum type="arabicPeriod"/>
            </a:pPr>
            <a:endParaRPr lang="ru-RU" dirty="0" smtClean="0"/>
          </a:p>
          <a:p>
            <a:pPr marL="457200" indent="-457200">
              <a:buAutoNum type="arabicPeriod"/>
            </a:pPr>
            <a:endParaRPr lang="ru-RU" dirty="0" smtClean="0"/>
          </a:p>
          <a:p>
            <a:pPr marL="457200" indent="-457200">
              <a:buAutoNum type="arabicPeriod"/>
            </a:pPr>
            <a:endParaRPr lang="ru-RU" dirty="0" smtClean="0"/>
          </a:p>
          <a:p>
            <a:pPr marL="457200" indent="-457200">
              <a:buAutoNum type="arabicPeriod"/>
            </a:pPr>
            <a:endParaRPr lang="ru-RU" dirty="0" smtClean="0"/>
          </a:p>
          <a:p>
            <a:pPr marL="457200" indent="-457200">
              <a:buAutoNum type="arabicPeriod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0"/>
            <a:ext cx="8662863" cy="620688"/>
          </a:xfrm>
        </p:spPr>
        <p:txBody>
          <a:bodyPr/>
          <a:lstStyle/>
          <a:p>
            <a:r>
              <a:rPr lang="ru-RU" sz="4000" b="1" i="1" dirty="0" smtClean="0">
                <a:solidFill>
                  <a:schemeClr val="tx2"/>
                </a:solidFill>
              </a:rPr>
              <a:t>Загадки</a:t>
            </a:r>
            <a:endParaRPr lang="en-US" sz="4000" b="1" i="1" dirty="0">
              <a:solidFill>
                <a:schemeClr val="tx2"/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764704"/>
            <a:ext cx="9144000" cy="5483696"/>
          </a:xfrm>
        </p:spPr>
        <p:txBody>
          <a:bodyPr/>
          <a:lstStyle/>
          <a:p>
            <a:pPr>
              <a:lnSpc>
                <a:spcPct val="80000"/>
              </a:lnSpc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улице столбом, в избе скатертью. (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Дым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lnSpc>
                <a:spcPct val="80000"/>
              </a:lnSpc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 Рыжий зверь в печи сидит, рыжий зверь на всех сердит. Он от злобы ест дрова целый час, а может два. (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Огонь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lnSpc>
                <a:spcPct val="80000"/>
              </a:lnSpc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 Это темный –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темный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дом. Сто сестричек жмутся в нем. И любая из сестер Может вспыхнуть, как костер. (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Коробок спичек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 назад, то вперед ходит – бродит пароход. Остановишь – горе, продырявит море. (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Утюг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языком, а не лается, без зубов, а кусается. (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Огонь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Кто опасен всей округе знойным днем, в шальную вьюгу? Кто оставит нас без крова, без пальто в мороз суровый? (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Пожар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 огня бывает и от огня сгорает. (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Уголек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Огневые стрелы пускает, никто их не поймает.  (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Молния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одном амбаре сто пожаров. (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Коробок спичек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брезентовой куртке и каске, забыв про кольчужную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бронь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решительно и без опаски бросается рыцарь в огонь. (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Пожарный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 встретит – пожирает. Но если дать ему воды, он мигом погибает. (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Огонь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Вокруг глаз и рук вьется, а в руки не дается. (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Дым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Висит – молчит, а повернешь – шипит, и пена летит. (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Огнетушитель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 – помощница – сестрица, а зовут меня… (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Водица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Дети, помните о том, что нельзя шутить </a:t>
            </a:r>
            <a:r>
              <a:rPr lang="ru-RU" sz="20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…(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000" b="1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гнем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sz="36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6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Спасибо за внимание!</a:t>
            </a:r>
            <a:endParaRPr lang="ru-RU" sz="36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400" b="1" u="sng" dirty="0" smtClean="0">
                <a:solidFill>
                  <a:srgbClr val="000000"/>
                </a:solidFill>
              </a:rPr>
              <a:t>Источники:</a:t>
            </a:r>
          </a:p>
          <a:p>
            <a:pPr>
              <a:buNone/>
            </a:pPr>
            <a:r>
              <a:rPr lang="ru-RU" sz="2400" b="1" u="sng" dirty="0" smtClean="0">
                <a:solidFill>
                  <a:srgbClr val="000000"/>
                </a:solidFill>
              </a:rPr>
              <a:t>https</a:t>
            </a:r>
            <a:r>
              <a:rPr lang="ru-RU" sz="2400" b="1" dirty="0" smtClean="0">
                <a:solidFill>
                  <a:srgbClr val="000000"/>
                </a:solidFill>
              </a:rPr>
              <a:t>://</a:t>
            </a:r>
            <a:r>
              <a:rPr lang="ru-RU" sz="2400" b="1" dirty="0" smtClean="0">
                <a:solidFill>
                  <a:srgbClr val="000000"/>
                </a:solidFill>
              </a:rPr>
              <a:t>fireman.club/statyi-polzovateley</a:t>
            </a:r>
            <a:r>
              <a:rPr lang="ru-RU" sz="2400" dirty="0" smtClean="0">
                <a:solidFill>
                  <a:srgbClr val="000000"/>
                </a:solidFill>
              </a:rPr>
              <a:t>/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0000"/>
                </a:solidFill>
              </a:rPr>
              <a:t>35.mchs.gov.ru </a:t>
            </a:r>
            <a:endParaRPr lang="ru-RU" sz="2400" dirty="0" smtClean="0">
              <a:solidFill>
                <a:srgbClr val="000000"/>
              </a:solidFill>
            </a:endParaRPr>
          </a:p>
          <a:p>
            <a:pPr>
              <a:buNone/>
            </a:pPr>
            <a:r>
              <a:rPr lang="ru-RU" sz="2400" b="1" dirty="0" err="1" smtClean="0">
                <a:solidFill>
                  <a:srgbClr val="000000"/>
                </a:solidFill>
              </a:rPr>
              <a:t>Яндекс.Коллекции</a:t>
            </a:r>
            <a:endParaRPr lang="ru-RU" sz="2400" b="1" dirty="0" smtClean="0">
              <a:solidFill>
                <a:srgbClr val="000000"/>
              </a:solidFill>
            </a:endParaRPr>
          </a:p>
          <a:p>
            <a:pPr>
              <a:buNone/>
            </a:pPr>
            <a:r>
              <a:rPr lang="ru-RU" sz="2400" b="1" dirty="0" err="1" smtClean="0">
                <a:solidFill>
                  <a:srgbClr val="000000"/>
                </a:solidFill>
              </a:rPr>
              <a:t>ria.ru</a:t>
            </a:r>
            <a:endParaRPr lang="ru-RU" sz="2400" dirty="0" smtClean="0">
              <a:solidFill>
                <a:srgbClr val="000000"/>
              </a:solidFill>
            </a:endParaRPr>
          </a:p>
          <a:p>
            <a:pPr>
              <a:buNone/>
            </a:pPr>
            <a:r>
              <a:rPr lang="en-US" sz="2400" b="1" dirty="0" smtClean="0">
                <a:solidFill>
                  <a:srgbClr val="000000"/>
                </a:solidFill>
              </a:rPr>
              <a:t>kurobr.spb.ru</a:t>
            </a:r>
            <a:endParaRPr lang="ru-RU" sz="2400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4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251520" y="188640"/>
            <a:ext cx="8206680" cy="6212160"/>
          </a:xfrm>
        </p:spPr>
        <p:txBody>
          <a:bodyPr/>
          <a:lstStyle/>
          <a:p>
            <a:pPr>
              <a:lnSpc>
                <a:spcPct val="80000"/>
              </a:lnSpc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>
              <a:lnSpc>
                <a:spcPct val="80000"/>
              </a:lnSpc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у детей навыков осторожного обращения с огнем и понимания необходимости соблюдения правил пожарной безопасности. </a:t>
            </a:r>
          </a:p>
          <a:p>
            <a:pPr>
              <a:lnSpc>
                <a:spcPct val="80000"/>
              </a:lnSpc>
              <a:buNone/>
            </a:pP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title"/>
          </p:nvPr>
        </p:nvSpPr>
        <p:spPr>
          <a:xfrm flipV="1">
            <a:off x="133350" y="97156"/>
            <a:ext cx="8229600" cy="45719"/>
          </a:xfrm>
        </p:spPr>
        <p:txBody>
          <a:bodyPr/>
          <a:lstStyle/>
          <a:p>
            <a:endParaRPr lang="ru-RU" sz="4000" dirty="0"/>
          </a:p>
        </p:txBody>
      </p:sp>
      <p:pic>
        <p:nvPicPr>
          <p:cNvPr id="4" name="Рисунок 3" descr="пожар картинки для детей"/>
          <p:cNvPicPr/>
          <p:nvPr/>
        </p:nvPicPr>
        <p:blipFill>
          <a:blip r:embed="rId3" cstate="print"/>
          <a:srcRect t="4640" r="1895" b="17482"/>
          <a:stretch>
            <a:fillRect/>
          </a:stretch>
        </p:blipFill>
        <p:spPr bwMode="auto">
          <a:xfrm>
            <a:off x="1547664" y="2204864"/>
            <a:ext cx="7056784" cy="4032448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00206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480720"/>
          </a:xfrm>
        </p:spPr>
        <p:txBody>
          <a:bodyPr/>
          <a:lstStyle/>
          <a:p>
            <a:pPr>
              <a:buNone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Задачи: 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-дать детям первоначальные сведения о причинах возникновения пожара; -познакомить со свойствами и качествами предметов с точки зрения их пожарной опасности;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-дать представления о труде пожарных; обучать детей правилам безопасного поведения в случае возникновения пожара: уметь ориентироваться в пространстве помещения группы, квартиры, знать первые действия при пожаре, уметь вызывать службу спасения «01»; 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-формировать осторожное отношение к предметам – повышенным источникам пожарной опасности; 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-активизировать словарь детей по данной теме;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-воспитывать уважительное отношение к профессии пожарных;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-воспитывать желание оказывать взаимопомощь, бережно относиться к своей жизни и здоровью.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43306" y="273050"/>
            <a:ext cx="5286412" cy="6727850"/>
          </a:xfrm>
        </p:spPr>
        <p:txBody>
          <a:bodyPr/>
          <a:lstStyle/>
          <a:p>
            <a:pPr>
              <a:buNone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Огонь издавна был другом человека.</a:t>
            </a:r>
            <a:endParaRPr lang="ru-RU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Овладение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этой величайшей стихийной силой природы дало возможность человеку обеспечить себя светом и теплом. Без огня невозможна жизнь на Земле. Он нужен всюду: в домах и школах, на заводах и фабриках. Огонь приводит в движение пароходы, автомашины, самосвалы, ракеты. Пар, добытый при помощи огня, электричество, дающее тепло, энергию, свет – облегчают жизнь человека. 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 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14290"/>
            <a:ext cx="3571900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332656"/>
            <a:ext cx="8208912" cy="5400600"/>
          </a:xfrm>
        </p:spPr>
        <p:txBody>
          <a:bodyPr/>
          <a:lstStyle/>
          <a:p>
            <a:endParaRPr lang="en-US" sz="1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9024" y="188640"/>
            <a:ext cx="8784976" cy="1152128"/>
          </a:xfrm>
          <a:solidFill>
            <a:schemeClr val="accent2"/>
          </a:solidFill>
        </p:spPr>
        <p:txBody>
          <a:bodyPr/>
          <a:lstStyle/>
          <a:p>
            <a:pPr>
              <a:lnSpc>
                <a:spcPct val="80000"/>
              </a:lnSpc>
              <a:buNone/>
            </a:pPr>
            <a:r>
              <a:rPr lang="ru-RU" sz="1800" b="1" i="1" dirty="0" smtClean="0">
                <a:solidFill>
                  <a:srgbClr val="7030A0"/>
                </a:solidFill>
              </a:rPr>
              <a:t>Первый пожарный автомобиль в России появился в1904 году. Функцией первого автомобиля  была доставка на место пожарной команды численностью в десять человек. Из собственно пожарного оборудования конструкция предполагала наличие двух лестниц, колонки гидранта и специального рукава в 80 саженей.</a:t>
            </a:r>
            <a:endParaRPr lang="en-US" sz="1800" b="1" i="1" dirty="0">
              <a:solidFill>
                <a:srgbClr val="7030A0"/>
              </a:solidFill>
            </a:endParaRPr>
          </a:p>
        </p:txBody>
      </p:sp>
      <p:pic>
        <p:nvPicPr>
          <p:cNvPr id="4" name="Рисунок 3" descr="https://avatars.mds.yandex.net/get-zen_doc/1590219/pub_5dc135f9f557d000b15388b8_5dc1406c98930900ade53a5b/scale_1200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1670" y="1571612"/>
            <a:ext cx="2928958" cy="2071702"/>
          </a:xfrm>
          <a:prstGeom prst="rect">
            <a:avLst/>
          </a:prstGeom>
          <a:noFill/>
          <a:ln w="38100">
            <a:solidFill>
              <a:srgbClr val="35759D"/>
            </a:solidFill>
            <a:miter lim="800000"/>
            <a:headEnd/>
            <a:tailEnd/>
          </a:ln>
        </p:spPr>
      </p:pic>
      <p:pic>
        <p:nvPicPr>
          <p:cNvPr id="5" name="Рисунок 4" descr="https://avatars.mds.yandex.net/get-zen_doc/1532998/pub_5c893d29d1aa0c00b27efda7_5c89420146a32a00b3fb5446/scale_1200"/>
          <p:cNvPicPr/>
          <p:nvPr/>
        </p:nvPicPr>
        <p:blipFill>
          <a:blip r:embed="rId5" cstate="print"/>
          <a:srcRect t="13139" r="1346"/>
          <a:stretch>
            <a:fillRect/>
          </a:stretch>
        </p:blipFill>
        <p:spPr bwMode="auto">
          <a:xfrm>
            <a:off x="5508104" y="1556792"/>
            <a:ext cx="3058997" cy="2088232"/>
          </a:xfrm>
          <a:prstGeom prst="rect">
            <a:avLst/>
          </a:prstGeom>
          <a:noFill/>
          <a:ln w="38100">
            <a:solidFill>
              <a:srgbClr val="35759D"/>
            </a:solidFill>
            <a:miter lim="800000"/>
            <a:headEnd/>
            <a:tailEnd/>
          </a:ln>
        </p:spPr>
      </p:pic>
      <p:pic>
        <p:nvPicPr>
          <p:cNvPr id="6" name="Рисунок 5" descr="https://avatars.mds.yandex.net/get-pdb/2011865/7ab7078f-3933-41f3-9999-80140ac1479d/s1200?webp=false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71670" y="4000504"/>
            <a:ext cx="2928958" cy="2214578"/>
          </a:xfrm>
          <a:prstGeom prst="rect">
            <a:avLst/>
          </a:prstGeom>
          <a:noFill/>
          <a:ln w="38100">
            <a:solidFill>
              <a:srgbClr val="35759D"/>
            </a:solidFill>
            <a:miter lim="800000"/>
            <a:headEnd/>
            <a:tailEnd/>
          </a:ln>
        </p:spPr>
      </p:pic>
      <p:pic>
        <p:nvPicPr>
          <p:cNvPr id="7" name="Рисунок 6" descr="https://avatars.mds.yandex.net/get-pdb/1101614/c75b286e-0b06-4d84-a340-f09583eda07a/s1200?webp=false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00694" y="4000504"/>
            <a:ext cx="3000396" cy="2214578"/>
          </a:xfrm>
          <a:prstGeom prst="rect">
            <a:avLst/>
          </a:prstGeom>
          <a:noFill/>
          <a:ln w="38100">
            <a:solidFill>
              <a:srgbClr val="35759D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229600" cy="980728"/>
          </a:xfrm>
        </p:spPr>
        <p:txBody>
          <a:bodyPr/>
          <a:lstStyle/>
          <a:p>
            <a:r>
              <a:rPr lang="ru-RU" sz="1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Если вдруг в доме вспыхнет пожар, то на него приедет современная высокотехнологичная машина. Надёжность автомобилей и разнообразие их оснащения дают возможность потушить пожары любой сложности.</a:t>
            </a:r>
            <a:endParaRPr lang="ru-RU" sz="18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https://avatars.mds.yandex.net/get-pdb/2080185/883cc413-a043-499c-9239-61da707c516b/s1200?webp=false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1124744"/>
            <a:ext cx="3882572" cy="2540496"/>
          </a:xfrm>
          <a:prstGeom prst="rect">
            <a:avLst/>
          </a:prstGeom>
          <a:noFill/>
          <a:ln w="38100">
            <a:solidFill>
              <a:srgbClr val="35759D"/>
            </a:solidFill>
            <a:miter lim="800000"/>
            <a:headEnd/>
            <a:tailEnd/>
          </a:ln>
        </p:spPr>
      </p:pic>
      <p:pic>
        <p:nvPicPr>
          <p:cNvPr id="6" name="Рисунок 5" descr="https://avatars.mds.yandex.net/get-pdb/1532603/42570417-15f1-4a38-85d2-bba9c3a5ab1a/s1200"/>
          <p:cNvPicPr/>
          <p:nvPr/>
        </p:nvPicPr>
        <p:blipFill>
          <a:blip r:embed="rId3" cstate="print"/>
          <a:srcRect l="20986" b="1304"/>
          <a:stretch>
            <a:fillRect/>
          </a:stretch>
        </p:blipFill>
        <p:spPr bwMode="auto">
          <a:xfrm>
            <a:off x="1285852" y="3357562"/>
            <a:ext cx="3463127" cy="2714644"/>
          </a:xfrm>
          <a:prstGeom prst="rect">
            <a:avLst/>
          </a:prstGeom>
          <a:noFill/>
          <a:ln w="38100">
            <a:solidFill>
              <a:srgbClr val="35759D"/>
            </a:solidFill>
            <a:miter lim="800000"/>
            <a:headEnd/>
            <a:tailEnd/>
          </a:ln>
        </p:spPr>
      </p:pic>
      <p:pic>
        <p:nvPicPr>
          <p:cNvPr id="7" name="Рисунок 6" descr="https://avatars.mds.yandex.net/get-pdb/214908/5f3ba45c-2c27-4ee5-aec2-15c62bdac228/s1200?webp=false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3857628"/>
            <a:ext cx="3392060" cy="2259867"/>
          </a:xfrm>
          <a:prstGeom prst="rect">
            <a:avLst/>
          </a:prstGeom>
          <a:noFill/>
          <a:ln w="38100">
            <a:solidFill>
              <a:srgbClr val="35759D"/>
            </a:solidFill>
            <a:miter lim="800000"/>
            <a:headEnd/>
            <a:tailEnd/>
          </a:ln>
        </p:spPr>
      </p:pic>
      <p:pic>
        <p:nvPicPr>
          <p:cNvPr id="8" name="Рисунок 7" descr="https://avatars.mds.yandex.net/get-pdb/1066918/96715476-5f71-4238-b999-b0bb1dfad58a/s1200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928670"/>
            <a:ext cx="3431816" cy="2286076"/>
          </a:xfrm>
          <a:prstGeom prst="rect">
            <a:avLst/>
          </a:prstGeom>
          <a:noFill/>
          <a:ln w="38100">
            <a:solidFill>
              <a:srgbClr val="35759D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88641"/>
            <a:ext cx="6861175" cy="72008"/>
          </a:xfrm>
        </p:spPr>
        <p:txBody>
          <a:bodyPr/>
          <a:lstStyle/>
          <a:p>
            <a:endParaRPr lang="en-US" sz="4000" dirty="0">
              <a:solidFill>
                <a:schemeClr val="tx2"/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548680"/>
            <a:ext cx="8210872" cy="5699720"/>
          </a:xfrm>
        </p:spPr>
        <p:txBody>
          <a:bodyPr/>
          <a:lstStyle/>
          <a:p>
            <a:pPr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Основные причины пожаров в быту</a:t>
            </a:r>
          </a:p>
          <a:p>
            <a:pPr>
              <a:buNone/>
            </a:pP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1. Неосторожное обращение с огнем,</a:t>
            </a:r>
          </a:p>
          <a:p>
            <a:pPr>
              <a:buNone/>
            </a:pP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2. Неисправность и неправильная эксплуатация электрооборудования,</a:t>
            </a:r>
          </a:p>
          <a:p>
            <a:pPr>
              <a:buNone/>
            </a:pP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3. Неправильная эксплуатация печного отопления,</a:t>
            </a:r>
          </a:p>
          <a:p>
            <a:pPr>
              <a:buNone/>
            </a:pP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4. Шалости детей.</a:t>
            </a:r>
          </a:p>
          <a:p>
            <a:pPr>
              <a:lnSpc>
                <a:spcPct val="80000"/>
              </a:lnSpc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  </a:t>
            </a:r>
          </a:p>
          <a:p>
            <a:pPr>
              <a:lnSpc>
                <a:spcPct val="80000"/>
              </a:lnSpc>
              <a:buNone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Лесные пожары уничтожают деревья и кустарники, заготовленную в лесу древесину . Лесной пожар представляет серьезную опасность для людей и сельскохозяйственных животных.</a:t>
            </a:r>
          </a:p>
          <a:p>
            <a:pPr>
              <a:buNone/>
            </a:pPr>
            <a:r>
              <a:rPr lang="ru-RU" sz="1600" dirty="0" smtClean="0"/>
              <a:t>  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Основными причинами  лесных пожаров является </a:t>
            </a:r>
          </a:p>
          <a:p>
            <a:pPr>
              <a:buAutoNum type="arabicPeriod"/>
            </a:pP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Деятельность человека, </a:t>
            </a:r>
          </a:p>
          <a:p>
            <a:pPr>
              <a:buNone/>
            </a:pP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2. Грозовые разряды,</a:t>
            </a:r>
          </a:p>
          <a:p>
            <a:pPr>
              <a:buAutoNum type="arabicPeriod" startAt="3"/>
            </a:pP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Самовозгорания торфяной крошки , </a:t>
            </a:r>
          </a:p>
          <a:p>
            <a:pPr>
              <a:buAutoNum type="arabicPeriod" startAt="3"/>
            </a:pP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Сельскохозяйственные палы в условиях жаркой погоды или в так называемый пожароопасный сезон.</a:t>
            </a:r>
          </a:p>
          <a:p>
            <a:pPr>
              <a:lnSpc>
                <a:spcPct val="80000"/>
              </a:lnSpc>
              <a:buNone/>
            </a:pPr>
            <a:endParaRPr lang="en-US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864399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Пожары на транспортных средствах</a:t>
            </a:r>
          </a:p>
          <a:p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1.Курение, </a:t>
            </a:r>
          </a:p>
          <a:p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2.Неисправность электропроводки (например, акустические системы или приборы освещения с неправильной прокладкой проводов),</a:t>
            </a:r>
          </a:p>
          <a:p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3.Преднамеренный поджог. </a:t>
            </a:r>
          </a:p>
          <a:p>
            <a:endParaRPr lang="ru-RU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2857496"/>
            <a:ext cx="871540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Техногенные пожары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Техногенные пожары представляют собой ряд чрезвычайных происшествий, которые развиваются на фоне хозяйственной деятельности человека. Возгорание сопровождается нанесением значимого вреда окружающей среде и материальным ценностям, поэтому устранение последствий приводит к большим финансовым затратам. Ключевые причины катастрофы объясняются отклонением от норм пожарной безопасности на производстве.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https://avatars.mds.yandex.net/get-pdb-preview/2180036/edb16da0-3eae-46c1-9e71-03ffdd7582d5/orig"/>
          <p:cNvPicPr>
            <a:picLocks noGrp="1"/>
          </p:cNvPicPr>
          <p:nvPr>
            <p:ph sz="half" idx="1"/>
          </p:nvPr>
        </p:nvPicPr>
        <p:blipFill>
          <a:blip r:embed="rId2"/>
          <a:srcRect r="33833" b="1775"/>
          <a:stretch>
            <a:fillRect/>
          </a:stretch>
        </p:blipFill>
        <p:spPr bwMode="auto">
          <a:xfrm>
            <a:off x="214282" y="1142984"/>
            <a:ext cx="4143404" cy="3929090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6" name="Содержимое 5" descr="http://kievvlast.com.ua/project/resources/2017/07/rp8fRF6P.jpg"/>
          <p:cNvPicPr>
            <a:picLocks noGrp="1"/>
          </p:cNvPicPr>
          <p:nvPr>
            <p:ph sz="half" idx="2"/>
          </p:nvPr>
        </p:nvPicPr>
        <p:blipFill>
          <a:blip r:embed="rId3"/>
          <a:srcRect r="33195" b="-138"/>
          <a:stretch>
            <a:fillRect/>
          </a:stretch>
        </p:blipFill>
        <p:spPr bwMode="auto">
          <a:xfrm>
            <a:off x="4071934" y="2857496"/>
            <a:ext cx="4500594" cy="3500462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7" name="Рисунок 6" descr="F:\пож. безопасность\master.jpg"/>
          <p:cNvPicPr/>
          <p:nvPr/>
        </p:nvPicPr>
        <p:blipFill>
          <a:blip r:embed="rId4" cstate="print"/>
          <a:srcRect l="41812" t="5047" r="5929" b="4826"/>
          <a:stretch>
            <a:fillRect/>
          </a:stretch>
        </p:blipFill>
        <p:spPr bwMode="auto">
          <a:xfrm>
            <a:off x="6786578" y="285728"/>
            <a:ext cx="2000264" cy="2286016"/>
          </a:xfrm>
          <a:prstGeom prst="roundRect">
            <a:avLst>
              <a:gd name="adj" fmla="val 16667"/>
            </a:avLst>
          </a:prstGeom>
          <a:ln w="38100">
            <a:solidFill>
              <a:srgbClr val="000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-template">
  <a:themeElements>
    <a:clrScheme name="powerpoint-template-24 9">
      <a:dk1>
        <a:srgbClr val="4D4D4D"/>
      </a:dk1>
      <a:lt1>
        <a:srgbClr val="FFFFFF"/>
      </a:lt1>
      <a:dk2>
        <a:srgbClr val="4D4D4D"/>
      </a:dk2>
      <a:lt2>
        <a:srgbClr val="D89102"/>
      </a:lt2>
      <a:accent1>
        <a:srgbClr val="FDAB17"/>
      </a:accent1>
      <a:accent2>
        <a:srgbClr val="FFD53B"/>
      </a:accent2>
      <a:accent3>
        <a:srgbClr val="FFFFFF"/>
      </a:accent3>
      <a:accent4>
        <a:srgbClr val="404040"/>
      </a:accent4>
      <a:accent5>
        <a:srgbClr val="FED2AB"/>
      </a:accent5>
      <a:accent6>
        <a:srgbClr val="E7C135"/>
      </a:accent6>
      <a:hlink>
        <a:srgbClr val="FEC800"/>
      </a:hlink>
      <a:folHlink>
        <a:srgbClr val="DDDDD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FBB240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C7C58A"/>
        </a:lt2>
        <a:accent1>
          <a:srgbClr val="B2AB75"/>
        </a:accent1>
        <a:accent2>
          <a:srgbClr val="DED37A"/>
        </a:accent2>
        <a:accent3>
          <a:srgbClr val="FFFFFF"/>
        </a:accent3>
        <a:accent4>
          <a:srgbClr val="404040"/>
        </a:accent4>
        <a:accent5>
          <a:srgbClr val="D5D2BD"/>
        </a:accent5>
        <a:accent6>
          <a:srgbClr val="C9BF6E"/>
        </a:accent6>
        <a:hlink>
          <a:srgbClr val="D2CB8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BCBA72"/>
        </a:lt2>
        <a:accent1>
          <a:srgbClr val="A39A5B"/>
        </a:accent1>
        <a:accent2>
          <a:srgbClr val="D8CA62"/>
        </a:accent2>
        <a:accent3>
          <a:srgbClr val="FFFFFF"/>
        </a:accent3>
        <a:accent4>
          <a:srgbClr val="404040"/>
        </a:accent4>
        <a:accent5>
          <a:srgbClr val="CECAB5"/>
        </a:accent5>
        <a:accent6>
          <a:srgbClr val="C4B758"/>
        </a:accent6>
        <a:hlink>
          <a:srgbClr val="C7BE6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AFAD55"/>
        </a:lt2>
        <a:accent1>
          <a:srgbClr val="968E54"/>
        </a:accent1>
        <a:accent2>
          <a:srgbClr val="D2C24A"/>
        </a:accent2>
        <a:accent3>
          <a:srgbClr val="FFFFFF"/>
        </a:accent3>
        <a:accent4>
          <a:srgbClr val="404040"/>
        </a:accent4>
        <a:accent5>
          <a:srgbClr val="C9C6B3"/>
        </a:accent5>
        <a:accent6>
          <a:srgbClr val="BEB042"/>
        </a:accent6>
        <a:hlink>
          <a:srgbClr val="C1B75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A25E26"/>
        </a:lt2>
        <a:accent1>
          <a:srgbClr val="F6D300"/>
        </a:accent1>
        <a:accent2>
          <a:srgbClr val="FFBE3B"/>
        </a:accent2>
        <a:accent3>
          <a:srgbClr val="FFFFFF"/>
        </a:accent3>
        <a:accent4>
          <a:srgbClr val="404040"/>
        </a:accent4>
        <a:accent5>
          <a:srgbClr val="FAE6AA"/>
        </a:accent5>
        <a:accent6>
          <a:srgbClr val="E7AC35"/>
        </a:accent6>
        <a:hlink>
          <a:srgbClr val="D49E06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A98B0B"/>
        </a:lt2>
        <a:accent1>
          <a:srgbClr val="DBBE0F"/>
        </a:accent1>
        <a:accent2>
          <a:srgbClr val="D0AD1A"/>
        </a:accent2>
        <a:accent3>
          <a:srgbClr val="FFFFFF"/>
        </a:accent3>
        <a:accent4>
          <a:srgbClr val="404040"/>
        </a:accent4>
        <a:accent5>
          <a:srgbClr val="EADBAA"/>
        </a:accent5>
        <a:accent6>
          <a:srgbClr val="BC9C16"/>
        </a:accent6>
        <a:hlink>
          <a:srgbClr val="E3CA3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F2AD00"/>
        </a:lt2>
        <a:accent1>
          <a:srgbClr val="F6C100"/>
        </a:accent1>
        <a:accent2>
          <a:srgbClr val="FFD53B"/>
        </a:accent2>
        <a:accent3>
          <a:srgbClr val="FFFFFF"/>
        </a:accent3>
        <a:accent4>
          <a:srgbClr val="404040"/>
        </a:accent4>
        <a:accent5>
          <a:srgbClr val="FADDAA"/>
        </a:accent5>
        <a:accent6>
          <a:srgbClr val="E7C135"/>
        </a:accent6>
        <a:hlink>
          <a:srgbClr val="FEC800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A36101"/>
        </a:lt2>
        <a:accent1>
          <a:srgbClr val="CC6600"/>
        </a:accent1>
        <a:accent2>
          <a:srgbClr val="DEAE00"/>
        </a:accent2>
        <a:accent3>
          <a:srgbClr val="FFFFFF"/>
        </a:accent3>
        <a:accent4>
          <a:srgbClr val="404040"/>
        </a:accent4>
        <a:accent5>
          <a:srgbClr val="E2B8AA"/>
        </a:accent5>
        <a:accent6>
          <a:srgbClr val="C99D00"/>
        </a:accent6>
        <a:hlink>
          <a:srgbClr val="FEC800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D89102"/>
        </a:lt2>
        <a:accent1>
          <a:srgbClr val="FDAB17"/>
        </a:accent1>
        <a:accent2>
          <a:srgbClr val="FFD53B"/>
        </a:accent2>
        <a:accent3>
          <a:srgbClr val="FFFFFF"/>
        </a:accent3>
        <a:accent4>
          <a:srgbClr val="404040"/>
        </a:accent4>
        <a:accent5>
          <a:srgbClr val="FED2AB"/>
        </a:accent5>
        <a:accent6>
          <a:srgbClr val="E7C135"/>
        </a:accent6>
        <a:hlink>
          <a:srgbClr val="FEC800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powerpoint-template</Template>
  <TotalTime>225</TotalTime>
  <Words>594</Words>
  <Application>Microsoft Office PowerPoint</Application>
  <PresentationFormat>Экран (4:3)</PresentationFormat>
  <Paragraphs>86</Paragraphs>
  <Slides>15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powerpoint-template</vt:lpstr>
      <vt:lpstr>Противопожарная  безопасность  для детей</vt:lpstr>
      <vt:lpstr>Слайд 2</vt:lpstr>
      <vt:lpstr>Слайд 3</vt:lpstr>
      <vt:lpstr>Слайд 4</vt:lpstr>
      <vt:lpstr>Слайд 5</vt:lpstr>
      <vt:lpstr>Если вдруг в доме вспыхнет пожар, то на него приедет современная высокотехнологичная машина. Надёжность автомобилей и разнообразие их оснащения дают возможность потушить пожары любой сложности.</vt:lpstr>
      <vt:lpstr>Слайд 7</vt:lpstr>
      <vt:lpstr>Слайд 8</vt:lpstr>
      <vt:lpstr>Слайд 9</vt:lpstr>
      <vt:lpstr>Слайд 10</vt:lpstr>
      <vt:lpstr>Слайд 11</vt:lpstr>
      <vt:lpstr>Слайд 12</vt:lpstr>
      <vt:lpstr>Загадки</vt:lpstr>
      <vt:lpstr>Слайд 14</vt:lpstr>
      <vt:lpstr>Слайд 15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Подon</dc:title>
  <dc:creator>Admin</dc:creator>
  <cp:lastModifiedBy>Admin</cp:lastModifiedBy>
  <cp:revision>26</cp:revision>
  <dcterms:created xsi:type="dcterms:W3CDTF">2020-03-11T14:11:18Z</dcterms:created>
  <dcterms:modified xsi:type="dcterms:W3CDTF">2020-04-01T10:08:52Z</dcterms:modified>
</cp:coreProperties>
</file>