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4" r:id="rId6"/>
    <p:sldId id="276" r:id="rId7"/>
    <p:sldId id="277" r:id="rId8"/>
    <p:sldId id="274" r:id="rId9"/>
    <p:sldId id="279" r:id="rId10"/>
    <p:sldId id="280" r:id="rId11"/>
    <p:sldId id="281" r:id="rId12"/>
    <p:sldId id="282" r:id="rId13"/>
    <p:sldId id="284" r:id="rId14"/>
    <p:sldId id="285" r:id="rId15"/>
    <p:sldId id="265" r:id="rId16"/>
    <p:sldId id="25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02.03.2020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02.03.2020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02.03.2020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02.03.2020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02.03.2020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39552" y="3539864"/>
            <a:ext cx="8352928" cy="2769456"/>
          </a:xfrm>
        </p:spPr>
        <p:txBody>
          <a:bodyPr>
            <a:normAutofit fontScale="92500" lnSpcReduction="10000"/>
          </a:bodyPr>
          <a:lstStyle/>
          <a:p>
            <a:pPr algn="ctr"/>
            <a:r>
              <a:rPr lang="ru-RU" sz="3600" b="1" i="1" dirty="0" smtClean="0"/>
              <a:t>«</a:t>
            </a:r>
            <a:r>
              <a:rPr lang="ru-RU" sz="3600" b="1" i="1" dirty="0" err="1" smtClean="0"/>
              <a:t>Изотерапия</a:t>
            </a:r>
            <a:r>
              <a:rPr lang="ru-RU" sz="3600" b="1" i="1" dirty="0" smtClean="0"/>
              <a:t> и ее возможности в работе с детьми дошкольного возраста» </a:t>
            </a:r>
          </a:p>
          <a:p>
            <a:r>
              <a:rPr lang="ru-RU" b="1" i="1" dirty="0" smtClean="0"/>
              <a:t>Подготовила: </a:t>
            </a:r>
          </a:p>
          <a:p>
            <a:r>
              <a:rPr lang="ru-RU" b="1" i="1" dirty="0" smtClean="0"/>
              <a:t>Савинкова Татьяна Ивановна</a:t>
            </a:r>
            <a:r>
              <a:rPr lang="en-US" b="1" i="1" dirty="0" smtClean="0"/>
              <a:t> </a:t>
            </a:r>
          </a:p>
          <a:p>
            <a:r>
              <a:rPr lang="ru-RU" b="1" i="1" dirty="0"/>
              <a:t>В</a:t>
            </a:r>
            <a:r>
              <a:rPr lang="ru-RU" b="1" i="1" dirty="0" smtClean="0"/>
              <a:t>оспитатель МДОУ «Детский сад №30»</a:t>
            </a:r>
          </a:p>
          <a:p>
            <a:r>
              <a:rPr lang="ru-RU" b="1" i="1" dirty="0" err="1" smtClean="0"/>
              <a:t>г.Щекино</a:t>
            </a:r>
            <a:r>
              <a:rPr lang="ru-RU" b="1" i="1" dirty="0" smtClean="0"/>
              <a:t>, 2020г.</a:t>
            </a:r>
          </a:p>
          <a:p>
            <a:endParaRPr lang="ru-RU" dirty="0" smtClean="0"/>
          </a:p>
          <a:p>
            <a:endParaRPr lang="ru-RU" dirty="0" smtClean="0"/>
          </a:p>
          <a:p>
            <a:endParaRPr lang="ru-RU" dirty="0"/>
          </a:p>
        </p:txBody>
      </p:sp>
      <p:pic>
        <p:nvPicPr>
          <p:cNvPr id="1028" name="Picture 4" descr="https://avatars.mds.yandex.net/get-pdb/2492526/d654c297-f416-4996-b362-53837ca71056/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32656"/>
            <a:ext cx="4098908" cy="2732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39000" cy="1656184"/>
          </a:xfrm>
        </p:spPr>
        <p:txBody>
          <a:bodyPr>
            <a:normAutofit fontScale="90000"/>
          </a:bodyPr>
          <a:lstStyle/>
          <a:p>
            <a:r>
              <a:rPr lang="ru-RU" dirty="0" smtClean="0"/>
              <a:t/>
            </a:r>
            <a:br>
              <a:rPr lang="ru-RU" dirty="0" smtClean="0"/>
            </a:br>
            <a:r>
              <a:rPr lang="ru-RU" dirty="0" smtClean="0"/>
              <a:t/>
            </a:r>
            <a:br>
              <a:rPr lang="ru-RU" dirty="0" smtClean="0"/>
            </a:br>
            <a:r>
              <a:rPr lang="ru-RU" dirty="0"/>
              <a:t/>
            </a:r>
            <a:br>
              <a:rPr lang="ru-RU" dirty="0"/>
            </a:br>
            <a:r>
              <a:rPr lang="ru-RU" sz="2200" dirty="0" smtClean="0"/>
              <a:t>Нетрадиционные </a:t>
            </a:r>
            <a:r>
              <a:rPr lang="ru-RU" sz="2200" dirty="0"/>
              <a:t>техники рисования</a:t>
            </a:r>
            <a:br>
              <a:rPr lang="ru-RU" sz="2200" dirty="0"/>
            </a:br>
            <a:r>
              <a:rPr lang="ru-RU" sz="2200" dirty="0"/>
              <a:t>«</a:t>
            </a:r>
            <a:r>
              <a:rPr lang="ru-RU" sz="2200" dirty="0" err="1"/>
              <a:t>Кляксография</a:t>
            </a:r>
            <a:r>
              <a:rPr lang="ru-RU" sz="2200" dirty="0"/>
              <a:t>» </a:t>
            </a:r>
            <a:r>
              <a:rPr lang="ru-RU" sz="2200" dirty="0" smtClean="0"/>
              <a:t/>
            </a:r>
            <a:br>
              <a:rPr lang="ru-RU" sz="2200" dirty="0" smtClean="0"/>
            </a:br>
            <a:r>
              <a:rPr lang="ru-RU" sz="2200" dirty="0" smtClean="0"/>
              <a:t>(</a:t>
            </a:r>
            <a:r>
              <a:rPr lang="ru-RU" sz="2200" dirty="0"/>
              <a:t>выдувание трубочкой)</a:t>
            </a:r>
            <a:r>
              <a:rPr lang="ru-RU" sz="2700" dirty="0"/>
              <a:t/>
            </a:r>
            <a:br>
              <a:rPr lang="ru-RU" sz="2700" dirty="0"/>
            </a:br>
            <a:endParaRPr lang="ru-RU" dirty="0"/>
          </a:p>
        </p:txBody>
      </p:sp>
      <p:sp>
        <p:nvSpPr>
          <p:cNvPr id="3" name="Объект 2"/>
          <p:cNvSpPr>
            <a:spLocks noGrp="1"/>
          </p:cNvSpPr>
          <p:nvPr>
            <p:ph idx="1"/>
          </p:nvPr>
        </p:nvSpPr>
        <p:spPr/>
        <p:txBody>
          <a:bodyPr>
            <a:normAutofit fontScale="92500" lnSpcReduction="10000"/>
          </a:bodyPr>
          <a:lstStyle/>
          <a:p>
            <a:r>
              <a:rPr lang="ru-RU" dirty="0"/>
              <a:t>Нетрадиционная техника рисования "</a:t>
            </a:r>
            <a:r>
              <a:rPr lang="ru-RU" dirty="0" err="1"/>
              <a:t>Кляксография</a:t>
            </a:r>
            <a:r>
              <a:rPr lang="ru-RU" dirty="0"/>
              <a:t>" (выдувание трубочкой) - это очередное волшебство уроков рисования. </a:t>
            </a:r>
          </a:p>
          <a:p>
            <a:r>
              <a:rPr lang="ru-RU" dirty="0"/>
              <a:t>На первый взгляд - она непонятна и вроде бы не хочется за неё браться, но стоит только начать творить, как это первое ощущение улетучивается, словно дым. Рисунок словно рождается сам!</a:t>
            </a:r>
          </a:p>
          <a:p>
            <a:r>
              <a:rPr lang="ru-RU" dirty="0"/>
              <a:t>Такое занятие для детей не только интересное, увлекательное, но и очень полезное. Так, как выдувание через соломинку укрепляет здоровье: силу лёгких и дыхательную систему ребёнка в целом.</a:t>
            </a:r>
          </a:p>
          <a:p>
            <a:pPr marL="0" indent="0">
              <a:buNone/>
            </a:pPr>
            <a:endParaRPr lang="ru-RU" dirty="0"/>
          </a:p>
        </p:txBody>
      </p:sp>
      <p:pic>
        <p:nvPicPr>
          <p:cNvPr id="4" name="Рисунок 3" descr="Нетрадиционные техники рисования. Урок №2 «Кляксография» (выдувание трубочкой)."/>
          <p:cNvPicPr/>
          <p:nvPr/>
        </p:nvPicPr>
        <p:blipFill>
          <a:blip r:embed="rId2">
            <a:extLst>
              <a:ext uri="{28A0092B-C50C-407E-A947-70E740481C1C}">
                <a14:useLocalDpi xmlns:a14="http://schemas.microsoft.com/office/drawing/2010/main" val="0"/>
              </a:ext>
            </a:extLst>
          </a:blip>
          <a:srcRect/>
          <a:stretch>
            <a:fillRect/>
          </a:stretch>
        </p:blipFill>
        <p:spPr bwMode="auto">
          <a:xfrm>
            <a:off x="6472064" y="188640"/>
            <a:ext cx="2448272" cy="1809513"/>
          </a:xfrm>
          <a:prstGeom prst="rect">
            <a:avLst/>
          </a:prstGeom>
          <a:noFill/>
          <a:ln>
            <a:noFill/>
          </a:ln>
        </p:spPr>
      </p:pic>
    </p:spTree>
    <p:extLst>
      <p:ext uri="{BB962C8B-B14F-4D97-AF65-F5344CB8AC3E}">
        <p14:creationId xmlns:p14="http://schemas.microsoft.com/office/powerpoint/2010/main" val="3967027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5958408" cy="1870512"/>
          </a:xfrm>
          <a:prstGeom prst="rect">
            <a:avLst/>
          </a:prstGeom>
        </p:spPr>
        <p:txBody>
          <a:bodyPr wrap="square">
            <a:spAutoFit/>
          </a:bodyPr>
          <a:lstStyle/>
          <a:p>
            <a:pPr algn="ctr">
              <a:lnSpc>
                <a:spcPct val="107000"/>
              </a:lnSpc>
              <a:spcAft>
                <a:spcPts val="800"/>
              </a:spcAft>
            </a:pPr>
            <a:r>
              <a:rPr lang="ru-RU" u="sng" dirty="0">
                <a:latin typeface="Times New Roman" panose="02020603050405020304" pitchFamily="18" charset="0"/>
                <a:ea typeface="Times New Roman" panose="02020603050405020304" pitchFamily="18" charset="0"/>
                <a:cs typeface="Times New Roman" panose="02020603050405020304" pitchFamily="18" charset="0"/>
              </a:rPr>
              <a:t>Для работы в данной технике нам понадобится:</a:t>
            </a:r>
            <a:r>
              <a:rPr lang="ru-RU" dirty="0">
                <a:latin typeface="Times New Roman" panose="02020603050405020304" pitchFamily="18" charset="0"/>
                <a:ea typeface="Times New Roman" panose="02020603050405020304" pitchFamily="18" charset="0"/>
                <a:cs typeface="Times New Roman" panose="02020603050405020304" pitchFamily="18" charset="0"/>
              </a:rPr>
              <a:t> бумага, тушь или жидко разведенные в мисочке (или в маленьких флаконах) гуашевые или акварельные краски, пластиковая ложечка или пипетка,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коктельная</a:t>
            </a:r>
            <a:r>
              <a:rPr lang="ru-RU" dirty="0">
                <a:latin typeface="Times New Roman" panose="02020603050405020304" pitchFamily="18" charset="0"/>
                <a:ea typeface="Times New Roman" panose="02020603050405020304" pitchFamily="18" charset="0"/>
                <a:cs typeface="Times New Roman" panose="02020603050405020304" pitchFamily="18" charset="0"/>
              </a:rPr>
              <a:t> трубочка, цветные карандаши, кисточка, краски для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дорисовывания</a:t>
            </a:r>
            <a:r>
              <a:rPr lang="ru-RU" dirty="0">
                <a:latin typeface="Times New Roman" panose="02020603050405020304" pitchFamily="18" charset="0"/>
                <a:ea typeface="Times New Roman" panose="02020603050405020304" pitchFamily="18" charset="0"/>
                <a:cs typeface="Times New Roman" panose="02020603050405020304" pitchFamily="18" charset="0"/>
              </a:rPr>
              <a:t> изображения.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s://www.maam.ru/upload/blogs/86ef063bd26a2c6c070f82f4fe5c0e3a.jpg.jpg"/>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492896"/>
            <a:ext cx="5305425" cy="3867150"/>
          </a:xfrm>
          <a:prstGeom prst="rect">
            <a:avLst/>
          </a:prstGeom>
          <a:noFill/>
          <a:ln>
            <a:noFill/>
          </a:ln>
        </p:spPr>
      </p:pic>
    </p:spTree>
    <p:extLst>
      <p:ext uri="{BB962C8B-B14F-4D97-AF65-F5344CB8AC3E}">
        <p14:creationId xmlns:p14="http://schemas.microsoft.com/office/powerpoint/2010/main" val="84342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Технология изображения. </a:t>
            </a:r>
            <a:br>
              <a:rPr lang="ru-RU" dirty="0"/>
            </a:br>
            <a:endParaRPr lang="ru-RU" dirty="0"/>
          </a:p>
        </p:txBody>
      </p:sp>
      <p:sp>
        <p:nvSpPr>
          <p:cNvPr id="3" name="Объект 2"/>
          <p:cNvSpPr>
            <a:spLocks noGrp="1"/>
          </p:cNvSpPr>
          <p:nvPr>
            <p:ph sz="half" idx="1"/>
          </p:nvPr>
        </p:nvSpPr>
        <p:spPr/>
        <p:txBody>
          <a:bodyPr>
            <a:normAutofit fontScale="77500" lnSpcReduction="20000"/>
          </a:bodyPr>
          <a:lstStyle/>
          <a:p>
            <a:pPr marL="514350" indent="-514350">
              <a:buAutoNum type="arabicPeriod"/>
            </a:pPr>
            <a:r>
              <a:rPr lang="ru-RU" dirty="0" smtClean="0"/>
              <a:t>Зачерпнуть </a:t>
            </a:r>
            <a:r>
              <a:rPr lang="ru-RU" dirty="0"/>
              <a:t>пластиковой ложечкой (пипеткой) краску, вылить (капнуть) её на лист бумаги, делая небольшое пятно (капельку</a:t>
            </a:r>
            <a:r>
              <a:rPr lang="ru-RU" dirty="0" smtClean="0"/>
              <a:t>).</a:t>
            </a:r>
            <a:r>
              <a:rPr lang="ru-RU" dirty="0"/>
              <a:t> </a:t>
            </a:r>
            <a:endParaRPr lang="ru-RU" dirty="0" smtClean="0"/>
          </a:p>
          <a:p>
            <a:pPr marL="514350" indent="-514350">
              <a:buAutoNum type="arabicPeriod"/>
            </a:pPr>
            <a:r>
              <a:rPr lang="ru-RU" dirty="0" smtClean="0"/>
              <a:t>2</a:t>
            </a:r>
            <a:r>
              <a:rPr lang="ru-RU" dirty="0"/>
              <a:t>. </a:t>
            </a:r>
            <a:r>
              <a:rPr lang="ru-RU" dirty="0" err="1"/>
              <a:t>Коктельной</a:t>
            </a:r>
            <a:r>
              <a:rPr lang="ru-RU" dirty="0"/>
              <a:t> трубочкой выдуваем кляксу снизу вверх в разные направления так, что бы её конец не касался ни пятна, ни бумаги.</a:t>
            </a:r>
          </a:p>
          <a:p>
            <a:pPr marL="0" indent="0">
              <a:buNone/>
            </a:pPr>
            <a:endParaRPr lang="ru-RU" dirty="0"/>
          </a:p>
          <a:p>
            <a:endParaRPr lang="ru-RU" dirty="0"/>
          </a:p>
        </p:txBody>
      </p:sp>
      <p:pic>
        <p:nvPicPr>
          <p:cNvPr id="5" name="Объект 4" descr="https://www.maam.ru/upload/blogs/ed4b3952623eb28a5d24cf59adfb9246.jp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3968" y="1347217"/>
            <a:ext cx="3521075" cy="2511447"/>
          </a:xfrm>
          <a:prstGeom prst="rect">
            <a:avLst/>
          </a:prstGeom>
          <a:noFill/>
          <a:ln>
            <a:noFill/>
          </a:ln>
        </p:spPr>
      </p:pic>
      <p:pic>
        <p:nvPicPr>
          <p:cNvPr id="6" name="Объект 6" descr="https://www.maam.ru/upload/blogs/8b9d53a78d5ae6d41193d881837c46c2.jpg.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287606" y="4077072"/>
            <a:ext cx="3521075" cy="2560207"/>
          </a:xfrm>
          <a:prstGeom prst="rect">
            <a:avLst/>
          </a:prstGeom>
          <a:noFill/>
          <a:ln>
            <a:noFill/>
          </a:ln>
        </p:spPr>
      </p:pic>
    </p:spTree>
    <p:extLst>
      <p:ext uri="{BB962C8B-B14F-4D97-AF65-F5344CB8AC3E}">
        <p14:creationId xmlns:p14="http://schemas.microsoft.com/office/powerpoint/2010/main" val="145510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85000" lnSpcReduction="10000"/>
          </a:bodyPr>
          <a:lstStyle/>
          <a:p>
            <a:pPr marL="0" indent="0">
              <a:buNone/>
            </a:pPr>
            <a:r>
              <a:rPr lang="ru-RU" dirty="0"/>
              <a:t>3. Когда клякса разделится на несколько побегов (веточек) – выдуваем их по отдельности в нужном направлении. </a:t>
            </a:r>
          </a:p>
          <a:p>
            <a:pPr marL="0" indent="0">
              <a:buNone/>
            </a:pPr>
            <a:r>
              <a:rPr lang="ru-RU" dirty="0"/>
              <a:t>4. Для получения более мелких веточек каждую большую ветку выдуваем быстрыми движениями трубочки вправо-влево, вверх-вниз.</a:t>
            </a:r>
          </a:p>
          <a:p>
            <a:pPr marL="0" indent="0">
              <a:buNone/>
            </a:pPr>
            <a:endParaRPr lang="ru-RU" dirty="0"/>
          </a:p>
        </p:txBody>
      </p:sp>
      <p:pic>
        <p:nvPicPr>
          <p:cNvPr id="5" name="Объект 4" descr="https://www.maam.ru/upload/blogs/e3acd45983d701e51416768aef43b1ab.jpg.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355976" y="2276872"/>
            <a:ext cx="3521075" cy="2591815"/>
          </a:xfrm>
          <a:prstGeom prst="rect">
            <a:avLst/>
          </a:prstGeom>
          <a:noFill/>
          <a:ln>
            <a:noFill/>
          </a:ln>
        </p:spPr>
      </p:pic>
    </p:spTree>
    <p:extLst>
      <p:ext uri="{BB962C8B-B14F-4D97-AF65-F5344CB8AC3E}">
        <p14:creationId xmlns:p14="http://schemas.microsoft.com/office/powerpoint/2010/main" val="355773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92500" lnSpcReduction="20000"/>
          </a:bodyPr>
          <a:lstStyle/>
          <a:p>
            <a:pPr marL="0" indent="0">
              <a:buNone/>
            </a:pPr>
            <a:r>
              <a:rPr lang="ru-RU" dirty="0"/>
              <a:t>5. При необходимости процедура повторяется (т. е. капнуть ещё капельку краски в нужное место и раздуть).</a:t>
            </a:r>
          </a:p>
          <a:p>
            <a:pPr marL="0" indent="0">
              <a:buNone/>
            </a:pPr>
            <a:r>
              <a:rPr lang="ru-RU" dirty="0"/>
              <a:t>6. Недостающие детали дорисовываются карандашами или красками.</a:t>
            </a:r>
          </a:p>
        </p:txBody>
      </p:sp>
      <p:sp>
        <p:nvSpPr>
          <p:cNvPr id="4" name="Объект 3"/>
          <p:cNvSpPr>
            <a:spLocks noGrp="1"/>
          </p:cNvSpPr>
          <p:nvPr>
            <p:ph sz="half" idx="2"/>
          </p:nvPr>
        </p:nvSpPr>
        <p:spPr/>
        <p:txBody>
          <a:bodyPr>
            <a:normAutofit fontScale="92500" lnSpcReduction="20000"/>
          </a:bodyPr>
          <a:lstStyle/>
          <a:p>
            <a:pPr marL="0" indent="0">
              <a:buNone/>
            </a:pPr>
            <a:endParaRPr lang="ru-RU" dirty="0"/>
          </a:p>
        </p:txBody>
      </p:sp>
      <p:pic>
        <p:nvPicPr>
          <p:cNvPr id="1027" name="Picture 3" descr="F:\Савинкова Т.И\IMG-20200302-WA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0647"/>
            <a:ext cx="3672408" cy="2958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Савинкова Т.И\IMG-20200302-WA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429000"/>
            <a:ext cx="3672408" cy="31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7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51506"/>
          </a:xfrm>
        </p:spPr>
        <p:txBody>
          <a:bodyPr>
            <a:normAutofit/>
          </a:bodyPr>
          <a:lstStyle/>
          <a:p>
            <a:r>
              <a:rPr lang="ru-RU" sz="1800" dirty="0" smtClean="0">
                <a:solidFill>
                  <a:schemeClr val="tx1"/>
                </a:solidFill>
              </a:rPr>
              <a:t>В работе использованы следующие методические рекомендации</a:t>
            </a:r>
            <a:endParaRPr lang="ru-RU" sz="1800" dirty="0">
              <a:solidFill>
                <a:schemeClr val="tx1"/>
              </a:solidFill>
            </a:endParaRPr>
          </a:p>
        </p:txBody>
      </p:sp>
      <p:pic>
        <p:nvPicPr>
          <p:cNvPr id="2050" name="Picture 2" descr="C:\Users\Александр\Desktop\изо\b541821.jpg"/>
          <p:cNvPicPr>
            <a:picLocks noChangeAspect="1" noChangeArrowheads="1"/>
          </p:cNvPicPr>
          <p:nvPr/>
        </p:nvPicPr>
        <p:blipFill>
          <a:blip r:embed="rId2"/>
          <a:srcRect/>
          <a:stretch>
            <a:fillRect/>
          </a:stretch>
        </p:blipFill>
        <p:spPr bwMode="auto">
          <a:xfrm>
            <a:off x="785786" y="1071546"/>
            <a:ext cx="2313227" cy="2635067"/>
          </a:xfrm>
          <a:prstGeom prst="rect">
            <a:avLst/>
          </a:prstGeom>
          <a:noFill/>
        </p:spPr>
      </p:pic>
      <p:pic>
        <p:nvPicPr>
          <p:cNvPr id="2051" name="Picture 3" descr="C:\Users\Александр\Desktop\изо\kniga-shkola-semi-gnomov-2-3-goda-Tsvet-Forma_enl.jpg"/>
          <p:cNvPicPr>
            <a:picLocks noChangeAspect="1" noChangeArrowheads="1"/>
          </p:cNvPicPr>
          <p:nvPr/>
        </p:nvPicPr>
        <p:blipFill>
          <a:blip r:embed="rId3"/>
          <a:srcRect/>
          <a:stretch>
            <a:fillRect/>
          </a:stretch>
        </p:blipFill>
        <p:spPr bwMode="auto">
          <a:xfrm>
            <a:off x="714348" y="3857628"/>
            <a:ext cx="2108262" cy="2786058"/>
          </a:xfrm>
          <a:prstGeom prst="rect">
            <a:avLst/>
          </a:prstGeom>
          <a:noFill/>
        </p:spPr>
      </p:pic>
      <p:pic>
        <p:nvPicPr>
          <p:cNvPr id="2054" name="Picture 6" descr="C:\Users\Александр\Desktop\изо\3e7a400ef621297d91842f43f6a00c8c.jpg"/>
          <p:cNvPicPr>
            <a:picLocks noChangeAspect="1" noChangeArrowheads="1"/>
          </p:cNvPicPr>
          <p:nvPr/>
        </p:nvPicPr>
        <p:blipFill>
          <a:blip r:embed="rId4"/>
          <a:srcRect/>
          <a:stretch>
            <a:fillRect/>
          </a:stretch>
        </p:blipFill>
        <p:spPr bwMode="auto">
          <a:xfrm>
            <a:off x="4357686" y="857232"/>
            <a:ext cx="2505447" cy="3490923"/>
          </a:xfrm>
          <a:prstGeom prst="rect">
            <a:avLst/>
          </a:prstGeom>
          <a:noFill/>
        </p:spPr>
      </p:pic>
      <p:pic>
        <p:nvPicPr>
          <p:cNvPr id="2053" name="Picture 5" descr="C:\Users\Александр\Desktop\изо\default.jpeg"/>
          <p:cNvPicPr>
            <a:picLocks noChangeAspect="1" noChangeArrowheads="1"/>
          </p:cNvPicPr>
          <p:nvPr/>
        </p:nvPicPr>
        <p:blipFill>
          <a:blip r:embed="rId5"/>
          <a:srcRect/>
          <a:stretch>
            <a:fillRect/>
          </a:stretch>
        </p:blipFill>
        <p:spPr bwMode="auto">
          <a:xfrm>
            <a:off x="3214678" y="3643314"/>
            <a:ext cx="1971675" cy="2952750"/>
          </a:xfrm>
          <a:prstGeom prst="rect">
            <a:avLst/>
          </a:prstGeom>
          <a:noFill/>
        </p:spPr>
      </p:pic>
      <p:pic>
        <p:nvPicPr>
          <p:cNvPr id="2052" name="Picture 4" descr="C:\Users\Александр\Desktop\изо\oEv84duU7dg.jpg"/>
          <p:cNvPicPr>
            <a:picLocks noChangeAspect="1" noChangeArrowheads="1"/>
          </p:cNvPicPr>
          <p:nvPr/>
        </p:nvPicPr>
        <p:blipFill>
          <a:blip r:embed="rId6"/>
          <a:srcRect/>
          <a:stretch>
            <a:fillRect/>
          </a:stretch>
        </p:blipFill>
        <p:spPr bwMode="auto">
          <a:xfrm>
            <a:off x="6286512" y="3643314"/>
            <a:ext cx="2109109" cy="29527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94448"/>
          </a:xfrm>
        </p:spPr>
        <p:txBody>
          <a:bodyPr/>
          <a:lstStyle/>
          <a:p>
            <a:pPr algn="ctr"/>
            <a:r>
              <a:rPr lang="ru-RU" i="1" dirty="0" smtClean="0"/>
              <a:t>СПАСИБО ЗА ВНИМАНИЕ!!!</a:t>
            </a:r>
            <a:endParaRPr lang="ru-RU" i="1" dirty="0"/>
          </a:p>
        </p:txBody>
      </p:sp>
      <p:pic>
        <p:nvPicPr>
          <p:cNvPr id="1026" name="Picture 2"/>
          <p:cNvPicPr>
            <a:picLocks noChangeAspect="1" noChangeArrowheads="1"/>
          </p:cNvPicPr>
          <p:nvPr/>
        </p:nvPicPr>
        <p:blipFill>
          <a:blip r:embed="rId2"/>
          <a:srcRect/>
          <a:stretch>
            <a:fillRect/>
          </a:stretch>
        </p:blipFill>
        <p:spPr bwMode="auto">
          <a:xfrm>
            <a:off x="1643042" y="2071678"/>
            <a:ext cx="5072098"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751638"/>
          </a:xfrm>
        </p:spPr>
        <p:txBody>
          <a:bodyPr>
            <a:normAutofit fontScale="90000"/>
          </a:bodyPr>
          <a:lstStyle/>
          <a:p>
            <a:r>
              <a:rPr lang="ru-RU" dirty="0" smtClean="0"/>
              <a:t> </a:t>
            </a:r>
            <a:r>
              <a:rPr lang="ru-RU" sz="2000" i="1" cap="small" dirty="0" smtClean="0">
                <a:solidFill>
                  <a:srgbClr val="7030A0"/>
                </a:solidFill>
              </a:rPr>
              <a:t>«Истоки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a:t>
            </a:r>
            <a:r>
              <a:rPr lang="ru-RU" sz="2000" dirty="0" smtClean="0">
                <a:solidFill>
                  <a:srgbClr val="7030A0"/>
                </a:solidFill>
              </a:rPr>
              <a:t/>
            </a:r>
            <a:br>
              <a:rPr lang="ru-RU" sz="2000" dirty="0" smtClean="0">
                <a:solidFill>
                  <a:srgbClr val="7030A0"/>
                </a:solidFill>
              </a:rPr>
            </a:br>
            <a:r>
              <a:rPr lang="ru-RU" sz="2000" i="1" cap="small" dirty="0" smtClean="0">
                <a:solidFill>
                  <a:srgbClr val="7030A0"/>
                </a:solidFill>
              </a:rPr>
              <a:t>Сухомлинский В.А.</a:t>
            </a:r>
            <a:r>
              <a:rPr lang="ru-RU" sz="2000" dirty="0" smtClean="0">
                <a:solidFill>
                  <a:srgbClr val="7030A0"/>
                </a:solidFill>
              </a:rPr>
              <a:t/>
            </a:r>
            <a:br>
              <a:rPr lang="ru-RU" sz="2000" dirty="0" smtClean="0">
                <a:solidFill>
                  <a:srgbClr val="7030A0"/>
                </a:solidFill>
              </a:rPr>
            </a:br>
            <a:endParaRPr lang="ru-RU" sz="2000" dirty="0">
              <a:solidFill>
                <a:srgbClr val="7030A0"/>
              </a:solidFill>
            </a:endParaRPr>
          </a:p>
        </p:txBody>
      </p:sp>
      <p:pic>
        <p:nvPicPr>
          <p:cNvPr id="3074" name="Picture 2" descr="C:\Users\Александр\Desktop\изо\7b4793.jpg"/>
          <p:cNvPicPr>
            <a:picLocks noGrp="1" noChangeAspect="1" noChangeArrowheads="1"/>
          </p:cNvPicPr>
          <p:nvPr>
            <p:ph idx="1"/>
          </p:nvPr>
        </p:nvPicPr>
        <p:blipFill>
          <a:blip r:embed="rId2"/>
          <a:srcRect/>
          <a:stretch>
            <a:fillRect/>
          </a:stretch>
        </p:blipFill>
        <p:spPr bwMode="auto">
          <a:xfrm>
            <a:off x="1285852" y="2000240"/>
            <a:ext cx="5465244" cy="4098933"/>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лександр\Desktop\изо\feNCc8WZgPU.jpg"/>
          <p:cNvPicPr>
            <a:picLocks noGrp="1" noChangeAspect="1" noChangeArrowheads="1"/>
          </p:cNvPicPr>
          <p:nvPr>
            <p:ph idx="1"/>
          </p:nvPr>
        </p:nvPicPr>
        <p:blipFill>
          <a:blip r:embed="rId2"/>
          <a:srcRect/>
          <a:stretch>
            <a:fillRect/>
          </a:stretch>
        </p:blipFill>
        <p:spPr bwMode="auto">
          <a:xfrm>
            <a:off x="399456" y="714356"/>
            <a:ext cx="3085312" cy="2191389"/>
          </a:xfrm>
          <a:prstGeom prst="rect">
            <a:avLst/>
          </a:prstGeom>
          <a:noFill/>
        </p:spPr>
      </p:pic>
      <p:sp>
        <p:nvSpPr>
          <p:cNvPr id="7" name="Прямоугольник 6"/>
          <p:cNvSpPr/>
          <p:nvPr/>
        </p:nvSpPr>
        <p:spPr>
          <a:xfrm>
            <a:off x="3643306" y="285728"/>
            <a:ext cx="4357718" cy="5909310"/>
          </a:xfrm>
          <a:prstGeom prst="rect">
            <a:avLst/>
          </a:prstGeom>
        </p:spPr>
        <p:txBody>
          <a:bodyPr wrap="square">
            <a:spAutoFit/>
          </a:bodyPr>
          <a:lstStyle/>
          <a:p>
            <a:r>
              <a:rPr lang="ru-RU" dirty="0" smtClean="0"/>
              <a:t>Изобразительное искусство играет огромную роль в формировании духовно развитой личности, в совершенствовании чувств, восприятии явлений жизни и природы. Выражая себя через рисунок, ребенок дает выход своим чувствам, желаниям, мечтам, перестраивает свои отношения в различных ситуациях и безболезненно соприкасается с некоторыми пугающими, неприятными, травмирующими образами. </a:t>
            </a:r>
          </a:p>
          <a:p>
            <a:endParaRPr lang="ru-RU" i="1" dirty="0" smtClean="0"/>
          </a:p>
          <a:p>
            <a:r>
              <a:rPr lang="ru-RU" i="1" dirty="0" err="1" smtClean="0"/>
              <a:t>Изотерапия</a:t>
            </a:r>
            <a:r>
              <a:rPr lang="ru-RU" dirty="0" smtClean="0"/>
              <a:t> - один из эффективных инструментов в психологической работе, использование которого дает ребенку естественную возможность для развития воображения, гибкости и пластичности мышления, зрительно-моторной координации.</a:t>
            </a:r>
            <a:endParaRPr lang="ru-RU" dirty="0"/>
          </a:p>
        </p:txBody>
      </p:sp>
      <p:pic>
        <p:nvPicPr>
          <p:cNvPr id="5122" name="Picture 2" descr="C:\Users\Александр\Desktop\изо\Gora.jpg"/>
          <p:cNvPicPr>
            <a:picLocks noChangeAspect="1" noChangeArrowheads="1"/>
          </p:cNvPicPr>
          <p:nvPr/>
        </p:nvPicPr>
        <p:blipFill>
          <a:blip r:embed="rId3"/>
          <a:srcRect/>
          <a:stretch>
            <a:fillRect/>
          </a:stretch>
        </p:blipFill>
        <p:spPr bwMode="auto">
          <a:xfrm>
            <a:off x="357158" y="3429000"/>
            <a:ext cx="3143272" cy="2347631"/>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00042"/>
            <a:ext cx="4329114" cy="5955694"/>
          </a:xfrm>
        </p:spPr>
        <p:txBody>
          <a:bodyPr>
            <a:normAutofit fontScale="85000" lnSpcReduction="10000"/>
          </a:bodyPr>
          <a:lstStyle/>
          <a:p>
            <a:r>
              <a:rPr lang="en-US" dirty="0" smtClean="0"/>
              <a:t>      </a:t>
            </a:r>
            <a:r>
              <a:rPr lang="ru-RU" dirty="0" smtClean="0"/>
              <a:t> Наиболее эффективным методом </a:t>
            </a:r>
            <a:r>
              <a:rPr lang="ru-RU" dirty="0" err="1" smtClean="0"/>
              <a:t>психопрофилактики</a:t>
            </a:r>
            <a:r>
              <a:rPr lang="ru-RU" dirty="0" smtClean="0"/>
              <a:t> и </a:t>
            </a:r>
            <a:r>
              <a:rPr lang="ru-RU" dirty="0" err="1" smtClean="0"/>
              <a:t>психокоррекции</a:t>
            </a:r>
            <a:r>
              <a:rPr lang="ru-RU" dirty="0" smtClean="0"/>
              <a:t> негативных эмоциональных состояний детей дошкольного возраста является </a:t>
            </a:r>
            <a:r>
              <a:rPr lang="ru-RU" dirty="0" err="1" smtClean="0"/>
              <a:t>арт-терапия</a:t>
            </a:r>
            <a:r>
              <a:rPr lang="ru-RU" dirty="0" smtClean="0"/>
              <a:t> - метод психотерапевтического воздействия, использующий средства искусства. </a:t>
            </a:r>
            <a:endParaRPr lang="en-US" dirty="0" smtClean="0"/>
          </a:p>
          <a:p>
            <a:r>
              <a:rPr lang="ru-RU" dirty="0" smtClean="0"/>
              <a:t>В зависимости от характера творческой деятельности и ее продукта выделяются следующие виды </a:t>
            </a:r>
            <a:r>
              <a:rPr lang="ru-RU" dirty="0" err="1" smtClean="0"/>
              <a:t>арт-терапии</a:t>
            </a:r>
            <a:r>
              <a:rPr lang="ru-RU" dirty="0" smtClean="0"/>
              <a:t>: рисуночная терапия (или </a:t>
            </a:r>
            <a:r>
              <a:rPr lang="ru-RU" dirty="0" err="1" smtClean="0"/>
              <a:t>изотерапия</a:t>
            </a:r>
            <a:r>
              <a:rPr lang="ru-RU" dirty="0" smtClean="0"/>
              <a:t>); </a:t>
            </a:r>
            <a:r>
              <a:rPr lang="ru-RU" dirty="0" err="1" smtClean="0"/>
              <a:t>библиотерапия</a:t>
            </a:r>
            <a:r>
              <a:rPr lang="ru-RU" dirty="0" smtClean="0"/>
              <a:t>; музыкотерапия; </a:t>
            </a:r>
            <a:r>
              <a:rPr lang="ru-RU" dirty="0" err="1" smtClean="0"/>
              <a:t>сказкотерапия</a:t>
            </a:r>
            <a:r>
              <a:rPr lang="ru-RU" dirty="0" smtClean="0"/>
              <a:t> и др.</a:t>
            </a:r>
            <a:endParaRPr lang="ru-RU" dirty="0"/>
          </a:p>
        </p:txBody>
      </p:sp>
      <p:pic>
        <p:nvPicPr>
          <p:cNvPr id="1026" name="Picture 2" descr="C:\Users\Александр\Desktop\изо\452428290.jpg"/>
          <p:cNvPicPr>
            <a:picLocks noChangeAspect="1" noChangeArrowheads="1"/>
          </p:cNvPicPr>
          <p:nvPr/>
        </p:nvPicPr>
        <p:blipFill>
          <a:blip r:embed="rId2"/>
          <a:srcRect/>
          <a:stretch>
            <a:fillRect/>
          </a:stretch>
        </p:blipFill>
        <p:spPr bwMode="auto">
          <a:xfrm>
            <a:off x="5000628" y="357166"/>
            <a:ext cx="3653248" cy="2714644"/>
          </a:xfrm>
          <a:prstGeom prst="rect">
            <a:avLst/>
          </a:prstGeom>
          <a:noFill/>
        </p:spPr>
      </p:pic>
      <p:pic>
        <p:nvPicPr>
          <p:cNvPr id="1027" name="Picture 3" descr="C:\Users\Александр\Desktop\изо\1325203557_cliff_briggie_2.jpg"/>
          <p:cNvPicPr>
            <a:picLocks noChangeAspect="1" noChangeArrowheads="1"/>
          </p:cNvPicPr>
          <p:nvPr/>
        </p:nvPicPr>
        <p:blipFill>
          <a:blip r:embed="rId3"/>
          <a:srcRect/>
          <a:stretch>
            <a:fillRect/>
          </a:stretch>
        </p:blipFill>
        <p:spPr bwMode="auto">
          <a:xfrm>
            <a:off x="5000628" y="3468606"/>
            <a:ext cx="3714776" cy="309069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037786"/>
          </a:xfrm>
        </p:spPr>
        <p:txBody>
          <a:bodyPr>
            <a:normAutofit/>
          </a:bodyPr>
          <a:lstStyle/>
          <a:p>
            <a:pPr>
              <a:lnSpc>
                <a:spcPct val="150000"/>
              </a:lnSpc>
            </a:pPr>
            <a:r>
              <a:rPr lang="ru-RU" sz="1800" dirty="0" smtClean="0">
                <a:solidFill>
                  <a:schemeClr val="tx1"/>
                </a:solidFill>
              </a:rPr>
              <a:t>   </a:t>
            </a:r>
            <a:endParaRPr lang="ru-RU" sz="1400" dirty="0">
              <a:solidFill>
                <a:schemeClr val="tx1"/>
              </a:solidFill>
            </a:endParaRPr>
          </a:p>
        </p:txBody>
      </p:sp>
      <p:sp>
        <p:nvSpPr>
          <p:cNvPr id="4" name="Содержимое 3"/>
          <p:cNvSpPr>
            <a:spLocks noGrp="1"/>
          </p:cNvSpPr>
          <p:nvPr>
            <p:ph idx="1"/>
          </p:nvPr>
        </p:nvSpPr>
        <p:spPr>
          <a:xfrm>
            <a:off x="457200" y="3571876"/>
            <a:ext cx="7239000" cy="2883860"/>
          </a:xfrm>
        </p:spPr>
        <p:txBody>
          <a:bodyPr>
            <a:normAutofit/>
          </a:bodyPr>
          <a:lstStyle/>
          <a:p>
            <a:r>
              <a:rPr lang="ru-RU" sz="1800" dirty="0" smtClean="0"/>
              <a:t>Один из самых распространенных видов </a:t>
            </a:r>
            <a:r>
              <a:rPr lang="ru-RU" sz="1800" dirty="0" err="1" smtClean="0"/>
              <a:t>арт-терапии</a:t>
            </a:r>
            <a:r>
              <a:rPr lang="ru-RU" sz="1800" dirty="0" smtClean="0"/>
              <a:t> - </a:t>
            </a:r>
            <a:r>
              <a:rPr lang="ru-RU" sz="1800" dirty="0" err="1" smtClean="0"/>
              <a:t>изотерапия</a:t>
            </a:r>
            <a:r>
              <a:rPr lang="ru-RU" sz="1800" dirty="0" smtClean="0"/>
              <a:t>. Возраст от 5 до 10 лет называют "золотым веком" детского рисунка. Именно поэтому применение рисуночной терапии особенно эффективно в старшем дошкольном возрасте. Рисуя, ребенок неосознанно дает выход своим чувствам, желаниям, мечтам, перестраивает свои отношения в разных ситуациях и безболезненно соприкасается с некоторыми пугающими, неприятными, травмирующими образами.</a:t>
            </a:r>
            <a:endParaRPr lang="ru-RU" sz="1800" dirty="0"/>
          </a:p>
        </p:txBody>
      </p:sp>
      <p:pic>
        <p:nvPicPr>
          <p:cNvPr id="3" name="Picture 2" descr="https://i.pinimg.com/originals/f7/a4/67/f7a4670e86474f5807bae7273e091e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365" y="188640"/>
            <a:ext cx="4326669" cy="3243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2">
                    <a:lumMod val="75000"/>
                  </a:schemeClr>
                </a:solidFill>
              </a:rPr>
              <a:t>В профилактической и коррекционной работе со старшими дошкольниками </a:t>
            </a:r>
            <a:r>
              <a:rPr lang="ru-RU" sz="2000" dirty="0" err="1" smtClean="0">
                <a:solidFill>
                  <a:schemeClr val="tx2">
                    <a:lumMod val="75000"/>
                  </a:schemeClr>
                </a:solidFill>
              </a:rPr>
              <a:t>изотерапия</a:t>
            </a:r>
            <a:r>
              <a:rPr lang="ru-RU" sz="2000" dirty="0" smtClean="0">
                <a:solidFill>
                  <a:schemeClr val="tx2">
                    <a:lumMod val="75000"/>
                  </a:schemeClr>
                </a:solidFill>
              </a:rPr>
              <a:t> позволяет получить следующие позитивные результаты:</a:t>
            </a:r>
            <a:endParaRPr lang="ru-RU" sz="2000" dirty="0"/>
          </a:p>
        </p:txBody>
      </p:sp>
      <p:sp>
        <p:nvSpPr>
          <p:cNvPr id="3" name="Содержимое 2"/>
          <p:cNvSpPr>
            <a:spLocks noGrp="1"/>
          </p:cNvSpPr>
          <p:nvPr>
            <p:ph idx="1"/>
          </p:nvPr>
        </p:nvSpPr>
        <p:spPr>
          <a:xfrm>
            <a:off x="457200" y="1609416"/>
            <a:ext cx="6543692" cy="4846320"/>
          </a:xfrm>
        </p:spPr>
        <p:txBody>
          <a:bodyPr>
            <a:normAutofit fontScale="85000" lnSpcReduction="20000"/>
          </a:bodyPr>
          <a:lstStyle/>
          <a:p>
            <a:r>
              <a:rPr lang="ru-RU" dirty="0" smtClean="0"/>
              <a:t>В профилактической и коррекционной работе со старшими дошкольниками </a:t>
            </a:r>
            <a:r>
              <a:rPr lang="ru-RU" dirty="0" err="1" smtClean="0"/>
              <a:t>изотерапия</a:t>
            </a:r>
            <a:r>
              <a:rPr lang="ru-RU" dirty="0" smtClean="0"/>
              <a:t> позволяет получить следующие позитивные результаты: </a:t>
            </a:r>
          </a:p>
          <a:p>
            <a:r>
              <a:rPr lang="ru-RU" dirty="0" smtClean="0"/>
              <a:t>обеспечивает эффективное эмоциональное </a:t>
            </a:r>
            <a:r>
              <a:rPr lang="ru-RU" dirty="0" err="1" smtClean="0"/>
              <a:t>отреагирование</a:t>
            </a:r>
            <a:r>
              <a:rPr lang="ru-RU" dirty="0" smtClean="0"/>
              <a:t>; </a:t>
            </a:r>
          </a:p>
          <a:p>
            <a:r>
              <a:rPr lang="ru-RU" dirty="0" smtClean="0"/>
              <a:t>способствует преодолению коммуникативных барьеров и психологических защит; создает благоприятные условия для развития произвольности и способности к </a:t>
            </a:r>
            <a:r>
              <a:rPr lang="ru-RU" dirty="0" err="1" smtClean="0"/>
              <a:t>саморегуляции</a:t>
            </a:r>
            <a:r>
              <a:rPr lang="ru-RU" dirty="0" smtClean="0"/>
              <a:t>; </a:t>
            </a:r>
          </a:p>
          <a:p>
            <a:r>
              <a:rPr lang="ru-RU" dirty="0" smtClean="0"/>
              <a:t> оказывает влияние на осознание детьми своих чувств, переживаний и эмоциональных состояний; </a:t>
            </a:r>
          </a:p>
          <a:p>
            <a:r>
              <a:rPr lang="ru-RU" dirty="0" smtClean="0"/>
              <a:t> содействует формированию позитивной "</a:t>
            </a:r>
            <a:r>
              <a:rPr lang="ru-RU" dirty="0" err="1" smtClean="0"/>
              <a:t>Я-концепции</a:t>
            </a:r>
            <a:r>
              <a:rPr lang="ru-RU" dirty="0" smtClean="0"/>
              <a:t>" и повышению уверенности в себе. </a:t>
            </a:r>
          </a:p>
          <a:p>
            <a:endParaRPr lang="ru-RU" dirty="0"/>
          </a:p>
        </p:txBody>
      </p:sp>
      <p:pic>
        <p:nvPicPr>
          <p:cNvPr id="4" name="Picture 2" descr="C:\Users\Александр\Desktop\изо\razlichnye_tehniki_risovaniya.jpeg"/>
          <p:cNvPicPr>
            <a:picLocks noChangeAspect="1" noChangeArrowheads="1"/>
          </p:cNvPicPr>
          <p:nvPr/>
        </p:nvPicPr>
        <p:blipFill>
          <a:blip r:embed="rId2"/>
          <a:srcRect/>
          <a:stretch>
            <a:fillRect/>
          </a:stretch>
        </p:blipFill>
        <p:spPr bwMode="auto">
          <a:xfrm>
            <a:off x="6858016" y="2857496"/>
            <a:ext cx="2143140" cy="3280283"/>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00033" y="285728"/>
            <a:ext cx="7643867"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Техники рисования: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пальчиками;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ладошкой;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печатками из картофеля;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поролоном;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оттиск смятой бумагой;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восковые мелки (свеча) и акварель;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предметная;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пейзажная;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цветной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граттаж</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обычная;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трубочкой;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ниточкой;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набрызг</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отпечатки листьев.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Объект 1"/>
          <p:cNvSpPr>
            <a:spLocks noGrp="1"/>
          </p:cNvSpPr>
          <p:nvPr>
            <p:ph idx="1"/>
          </p:nvPr>
        </p:nvSpPr>
        <p:spPr/>
        <p:txBody>
          <a:bodyPr/>
          <a:lstStyle/>
          <a:p>
            <a:endParaRPr lang="ru-RU" dirty="0"/>
          </a:p>
        </p:txBody>
      </p:sp>
      <p:pic>
        <p:nvPicPr>
          <p:cNvPr id="5" name="Picture 2" descr="https://avatars.mds.yandex.net/get-pdb/1211668/202c0219-e391-4507-883a-d49cd784151e/s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32492"/>
            <a:ext cx="3289098" cy="218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500042"/>
            <a:ext cx="7686700" cy="5955694"/>
          </a:xfrm>
        </p:spPr>
        <p:txBody>
          <a:bodyPr>
            <a:noAutofit/>
          </a:bodyPr>
          <a:lstStyle/>
          <a:p>
            <a:pPr algn="ctr">
              <a:buNone/>
            </a:pPr>
            <a:r>
              <a:rPr lang="ru-RU" sz="1600" dirty="0" err="1" smtClean="0"/>
              <a:t>Кляксография</a:t>
            </a:r>
            <a:r>
              <a:rPr lang="ru-RU" sz="1600" dirty="0" smtClean="0"/>
              <a:t> обычная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и больше). </a:t>
            </a:r>
          </a:p>
          <a:p>
            <a:pPr>
              <a:buNone/>
            </a:pPr>
            <a:r>
              <a:rPr lang="ru-RU" sz="1600" dirty="0" smtClean="0"/>
              <a:t> Способ получения изображения: ребенок зачерпывает гуашь пластиковой ложечкой, выливает на бумагу или набирает толстой кистью разведенную водой краску и ставит кляксы на лист бумаги, осторожно стряхивая. В результате получаются произвольно расположенные пятна.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а изображение внимательно рассматривается, чтобы определить, на что оно похоже. Недостающие детали дорисовываются. </a:t>
            </a:r>
          </a:p>
          <a:p>
            <a:pPr algn="ctr">
              <a:buNone/>
            </a:pPr>
            <a:r>
              <a:rPr lang="ru-RU" sz="1600" b="1" dirty="0" err="1" smtClean="0"/>
              <a:t>Кляксография</a:t>
            </a:r>
            <a:r>
              <a:rPr lang="ru-RU" sz="1600" b="1" dirty="0" smtClean="0"/>
              <a:t> с трубочкой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трубочка-соломинка для напитков. </a:t>
            </a:r>
          </a:p>
          <a:p>
            <a:pPr>
              <a:buNone/>
            </a:pPr>
            <a:r>
              <a:rPr lang="ru-RU" sz="1600" dirty="0" smtClean="0"/>
              <a:t> Способ получения изображения. Ребенок зачерпывает пластиковой ложечкой краску, выливает ее на лист, делая небольшое пятно (капельку), или набирает кистью разведенную водой краску и ставит кляксы на лист бумаги, осторожно стряхивая. Затем дует на это пятно из трубочки так, чтобы ее конец не касался ни пятна, ни бумаги. При необходимости процедура повторяется. Недостающие детали дорисовываются.</a:t>
            </a:r>
            <a:endParaRPr lang="ru-RU" sz="16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Александр\Desktop\687474703a2f2f7777772e32646f32676f2e72752f75706c6f6164732f66756c6c2f30313936656365626539656465323732643338383337633164636130616535395f773936305f68323034382e6a7067.jpeg"/>
          <p:cNvPicPr>
            <a:picLocks noGrp="1" noChangeAspect="1" noChangeArrowheads="1"/>
          </p:cNvPicPr>
          <p:nvPr>
            <p:ph idx="1"/>
          </p:nvPr>
        </p:nvPicPr>
        <p:blipFill>
          <a:blip r:embed="rId2"/>
          <a:srcRect/>
          <a:stretch>
            <a:fillRect/>
          </a:stretch>
        </p:blipFill>
        <p:spPr bwMode="auto">
          <a:xfrm>
            <a:off x="571472" y="428604"/>
            <a:ext cx="4276725" cy="2847975"/>
          </a:xfrm>
          <a:prstGeom prst="rect">
            <a:avLst/>
          </a:prstGeom>
          <a:ln>
            <a:noFill/>
          </a:ln>
          <a:effectLst>
            <a:outerShdw blurRad="292100" dist="139700" dir="2700000" algn="tl" rotWithShape="0">
              <a:srgbClr val="333333">
                <a:alpha val="65000"/>
              </a:srgbClr>
            </a:outerShdw>
          </a:effectLst>
        </p:spPr>
      </p:pic>
      <p:pic>
        <p:nvPicPr>
          <p:cNvPr id="32771" name="Picture 3" descr="C:\Users\Александр\Desktop\687474703a2f2f706f64656c6b69646574736b69652e72752f77702d636f6e74656e742f75706c6f6164732f323031312f31302f706f64656c6b695f646574736b69655f3230362e6a7067.jpeg"/>
          <p:cNvPicPr>
            <a:picLocks noChangeAspect="1" noChangeArrowheads="1"/>
          </p:cNvPicPr>
          <p:nvPr/>
        </p:nvPicPr>
        <p:blipFill>
          <a:blip r:embed="rId3"/>
          <a:srcRect/>
          <a:stretch>
            <a:fillRect/>
          </a:stretch>
        </p:blipFill>
        <p:spPr bwMode="auto">
          <a:xfrm>
            <a:off x="3929058" y="3357562"/>
            <a:ext cx="4548199" cy="3034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2" name="Picture 4" descr="C:\Users\Александр\Desktop\940-full.png"/>
          <p:cNvPicPr>
            <a:picLocks noChangeAspect="1" noChangeArrowheads="1"/>
          </p:cNvPicPr>
          <p:nvPr/>
        </p:nvPicPr>
        <p:blipFill>
          <a:blip r:embed="rId4"/>
          <a:srcRect/>
          <a:stretch>
            <a:fillRect/>
          </a:stretch>
        </p:blipFill>
        <p:spPr bwMode="auto">
          <a:xfrm rot="3568944">
            <a:off x="913873" y="4176608"/>
            <a:ext cx="3316168" cy="2523743"/>
          </a:xfrm>
          <a:prstGeom prst="rect">
            <a:avLst/>
          </a:prstGeom>
          <a:noFill/>
        </p:spPr>
      </p:pic>
      <p:pic>
        <p:nvPicPr>
          <p:cNvPr id="32773" name="Picture 5" descr="C:\Users\Александр\Desktop\kleks0.gif"/>
          <p:cNvPicPr>
            <a:picLocks noChangeAspect="1" noChangeArrowheads="1"/>
          </p:cNvPicPr>
          <p:nvPr/>
        </p:nvPicPr>
        <p:blipFill>
          <a:blip r:embed="rId5"/>
          <a:srcRect/>
          <a:stretch>
            <a:fillRect/>
          </a:stretch>
        </p:blipFill>
        <p:spPr bwMode="auto">
          <a:xfrm>
            <a:off x="5572132" y="142852"/>
            <a:ext cx="3202376" cy="3343281"/>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3">
      <a:dk1>
        <a:sysClr val="windowText" lastClr="000000"/>
      </a:dk1>
      <a:lt1>
        <a:srgbClr val="DDC1E3"/>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287</TotalTime>
  <Words>879</Words>
  <Application>Microsoft Office PowerPoint</Application>
  <PresentationFormat>Экран (4:3)</PresentationFormat>
  <Paragraphs>53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Презентация PowerPoint</vt:lpstr>
      <vt:lpstr> «Истоки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 Сухомлинский В.А. </vt:lpstr>
      <vt:lpstr>Презентация PowerPoint</vt:lpstr>
      <vt:lpstr>Презентация PowerPoint</vt:lpstr>
      <vt:lpstr>   </vt:lpstr>
      <vt:lpstr>В профилактической и коррекционной работе со старшими дошкольниками изотерапия позволяет получить следующие позитивные результаты:</vt:lpstr>
      <vt:lpstr>Презентация PowerPoint</vt:lpstr>
      <vt:lpstr>Презентация PowerPoint</vt:lpstr>
      <vt:lpstr>Презентация PowerPoint</vt:lpstr>
      <vt:lpstr>   Нетрадиционные техники рисования «Кляксография»  (выдувание трубочкой) </vt:lpstr>
      <vt:lpstr>Презентация PowerPoint</vt:lpstr>
      <vt:lpstr>Технология изображения.  </vt:lpstr>
      <vt:lpstr>Презентация PowerPoint</vt:lpstr>
      <vt:lpstr>Презентация PowerPoint</vt:lpstr>
      <vt:lpstr>В работе использованы следующие методические рекомендации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опыта работы</dc:title>
  <dc:creator>user</dc:creator>
  <cp:lastModifiedBy>123456</cp:lastModifiedBy>
  <cp:revision>38</cp:revision>
  <dcterms:created xsi:type="dcterms:W3CDTF">2013-12-17T19:23:47Z</dcterms:created>
  <dcterms:modified xsi:type="dcterms:W3CDTF">2020-03-02T19:22:49Z</dcterms:modified>
</cp:coreProperties>
</file>