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6" r:id="rId3"/>
    <p:sldId id="267" r:id="rId4"/>
    <p:sldId id="258" r:id="rId5"/>
    <p:sldId id="262" r:id="rId6"/>
    <p:sldId id="260" r:id="rId7"/>
    <p:sldId id="259" r:id="rId8"/>
    <p:sldId id="263" r:id="rId9"/>
    <p:sldId id="264" r:id="rId10"/>
    <p:sldId id="265" r:id="rId11"/>
    <p:sldId id="268" r:id="rId12"/>
    <p:sldId id="269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F95D24-219F-4D98-8C23-4B32B1BE1CBB}" v="71" dt="2020-04-28T15:25:25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546" y="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>
            <a:spAutoFit/>
          </a:bodyPr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>
            <a:spAutoFit/>
          </a:bodyPr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>
            <a:spAutoFit/>
          </a:bodyPr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>
            <a:spAutoFit/>
          </a:bodyPr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>
            <a:spAutoFit/>
          </a:bodyPr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>
            <a:spAutoFit/>
          </a:bodyPr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>
            <a:spAutoFit/>
          </a:bodyPr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subTitle"/>
          </p:nvPr>
        </p:nvSpPr>
        <p:spPr>
          <a:xfrm>
            <a:off x="457200" y="277920"/>
            <a:ext cx="8229600" cy="5284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>
            <a:spAutoFit/>
          </a:bodyPr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>
            <a:spAutoFit/>
          </a:bodyPr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>
            <a:spAutoFit/>
          </a:bodyPr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CustomShape 1"/>
          <p:cNvSpPr/>
          <p:nvPr/>
        </p:nvSpPr>
        <p:spPr>
          <a:xfrm>
            <a:off x="6627960" y="6429240"/>
            <a:ext cx="285480" cy="209520"/>
          </a:xfrm>
          <a:custGeom>
            <a:avLst/>
            <a:gdLst/>
            <a:ahLst/>
            <a:cxnLst/>
            <a:rect l="l" t="t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rgbClr val="0077C7"/>
              </a:gs>
              <a:gs pos="100000">
                <a:srgbClr val="0088E4"/>
              </a:gs>
            </a:gsLst>
            <a:lin ang="8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71" name="Group 2"/>
          <p:cNvGrpSpPr/>
          <p:nvPr/>
        </p:nvGrpSpPr>
        <p:grpSpPr>
          <a:xfrm>
            <a:off x="3240" y="4267080"/>
            <a:ext cx="9140760" cy="2590920"/>
            <a:chOff x="3240" y="4267080"/>
            <a:chExt cx="9140760" cy="2590920"/>
          </a:xfrm>
        </p:grpSpPr>
        <p:sp>
          <p:nvSpPr>
            <p:cNvPr id="2" name="CustomShape 3"/>
            <p:cNvSpPr/>
            <p:nvPr/>
          </p:nvSpPr>
          <p:spPr>
            <a:xfrm>
              <a:off x="3240" y="4267080"/>
              <a:ext cx="9140760" cy="2590920"/>
            </a:xfrm>
            <a:custGeom>
              <a:avLst/>
              <a:gdLst/>
              <a:ahLst/>
              <a:cxnLst/>
              <a:rect l="l" t="t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rgbClr val="0068AE"/>
                </a:gs>
                <a:gs pos="100000">
                  <a:srgbClr val="0088E4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3" name="Group 4"/>
            <p:cNvGrpSpPr/>
            <p:nvPr/>
          </p:nvGrpSpPr>
          <p:grpSpPr>
            <a:xfrm>
              <a:off x="5600880" y="5897520"/>
              <a:ext cx="1256760" cy="827280"/>
              <a:chOff x="5600880" y="5897520"/>
              <a:chExt cx="1256760" cy="827280"/>
            </a:xfrm>
          </p:grpSpPr>
          <p:sp>
            <p:nvSpPr>
              <p:cNvPr id="4" name="CustomShape 5"/>
              <p:cNvSpPr/>
              <p:nvPr/>
            </p:nvSpPr>
            <p:spPr>
              <a:xfrm>
                <a:off x="5852880" y="6048360"/>
                <a:ext cx="844200" cy="5191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E"/>
                  </a:gs>
                </a:gsLst>
                <a:path path="rect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" name="CustomShape 6"/>
              <p:cNvSpPr/>
              <p:nvPr/>
            </p:nvSpPr>
            <p:spPr>
              <a:xfrm>
                <a:off x="5916600" y="6095880"/>
                <a:ext cx="717120" cy="436680"/>
              </a:xfrm>
              <a:prstGeom prst="ellipse">
                <a:avLst/>
              </a:pr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6" name="CustomShape 7"/>
              <p:cNvSpPr/>
              <p:nvPr/>
            </p:nvSpPr>
            <p:spPr>
              <a:xfrm>
                <a:off x="6005520" y="6146640"/>
                <a:ext cx="545760" cy="32868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7" name="CustomShape 8"/>
              <p:cNvSpPr/>
              <p:nvPr/>
            </p:nvSpPr>
            <p:spPr>
              <a:xfrm>
                <a:off x="6068880" y="6184800"/>
                <a:ext cx="415440" cy="252360"/>
              </a:xfrm>
              <a:prstGeom prst="ellipse">
                <a:avLst/>
              </a:prstGeom>
              <a:gradFill rotWithShape="0">
                <a:gsLst>
                  <a:gs pos="0">
                    <a:srgbClr val="0083DB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" name="CustomShape 9"/>
              <p:cNvSpPr/>
              <p:nvPr/>
            </p:nvSpPr>
            <p:spPr>
              <a:xfrm>
                <a:off x="6122880" y="6226200"/>
                <a:ext cx="304560" cy="1699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" name="CustomShape 10"/>
              <p:cNvSpPr/>
              <p:nvPr/>
            </p:nvSpPr>
            <p:spPr>
              <a:xfrm>
                <a:off x="5676840" y="5897520"/>
                <a:ext cx="607680" cy="25560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FD5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0" name="CustomShape 11"/>
              <p:cNvSpPr/>
              <p:nvPr/>
            </p:nvSpPr>
            <p:spPr>
              <a:xfrm>
                <a:off x="5867280" y="6620040"/>
                <a:ext cx="704520" cy="10476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2C0"/>
                  </a:gs>
                </a:gsLst>
                <a:lin ang="81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" name="CustomShape 12"/>
              <p:cNvSpPr/>
              <p:nvPr/>
            </p:nvSpPr>
            <p:spPr>
              <a:xfrm>
                <a:off x="5600880" y="6200640"/>
                <a:ext cx="141120" cy="343080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2" name="CustomShape 13"/>
              <p:cNvSpPr/>
              <p:nvPr/>
            </p:nvSpPr>
            <p:spPr>
              <a:xfrm>
                <a:off x="5667120" y="5945040"/>
                <a:ext cx="1190520" cy="731880"/>
              </a:xfrm>
              <a:custGeom>
                <a:avLst/>
                <a:gdLst/>
                <a:ahLst/>
                <a:cxnLst/>
                <a:rect l="l" t="t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path path="rect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3" name="CustomShape 14"/>
              <p:cNvSpPr/>
              <p:nvPr/>
            </p:nvSpPr>
            <p:spPr>
              <a:xfrm>
                <a:off x="6410160" y="5907240"/>
                <a:ext cx="151920" cy="47520"/>
              </a:xfrm>
              <a:custGeom>
                <a:avLst/>
                <a:gdLst/>
                <a:ahLst/>
                <a:cxnLst/>
                <a:rect l="l" t="t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7C7"/>
                  </a:gs>
                  <a:gs pos="100000">
                    <a:srgbClr val="0088E4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4" name="CustomShape 15"/>
              <p:cNvSpPr/>
              <p:nvPr/>
            </p:nvSpPr>
            <p:spPr>
              <a:xfrm>
                <a:off x="6208560" y="6267600"/>
                <a:ext cx="132840" cy="83880"/>
              </a:xfrm>
              <a:prstGeom prst="ellipse">
                <a:avLst/>
              </a:prstGeom>
              <a:gradFill rotWithShape="0">
                <a:gsLst>
                  <a:gs pos="0">
                    <a:srgbClr val="007FD5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5" name="Group 16"/>
            <p:cNvGrpSpPr/>
            <p:nvPr/>
          </p:nvGrpSpPr>
          <p:grpSpPr>
            <a:xfrm>
              <a:off x="2819520" y="5764320"/>
              <a:ext cx="2581200" cy="1084320"/>
              <a:chOff x="2819520" y="5764320"/>
              <a:chExt cx="2581200" cy="1084320"/>
            </a:xfrm>
          </p:grpSpPr>
          <p:sp>
            <p:nvSpPr>
              <p:cNvPr id="16" name="CustomShape 17"/>
              <p:cNvSpPr/>
              <p:nvPr/>
            </p:nvSpPr>
            <p:spPr>
              <a:xfrm>
                <a:off x="3600360" y="6245280"/>
                <a:ext cx="1013040" cy="5983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7" name="CustomShape 18"/>
              <p:cNvSpPr/>
              <p:nvPr/>
            </p:nvSpPr>
            <p:spPr>
              <a:xfrm>
                <a:off x="3673440" y="6283440"/>
                <a:ext cx="862200" cy="527040"/>
              </a:xfrm>
              <a:prstGeom prst="ellipse">
                <a:avLst/>
              </a:prstGeom>
              <a:gradFill rotWithShape="0">
                <a:gsLst>
                  <a:gs pos="0">
                    <a:srgbClr val="0077C7"/>
                  </a:gs>
                  <a:gs pos="100000">
                    <a:srgbClr val="0088E4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8" name="CustomShape 19"/>
              <p:cNvSpPr/>
              <p:nvPr/>
            </p:nvSpPr>
            <p:spPr>
              <a:xfrm>
                <a:off x="3716280" y="6316560"/>
                <a:ext cx="795240" cy="47484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E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9" name="CustomShape 20"/>
              <p:cNvSpPr/>
              <p:nvPr/>
            </p:nvSpPr>
            <p:spPr>
              <a:xfrm>
                <a:off x="3759120" y="6345360"/>
                <a:ext cx="704880" cy="409320"/>
              </a:xfrm>
              <a:prstGeom prst="ellipse">
                <a:avLst/>
              </a:prstGeom>
              <a:gradFill rotWithShape="0">
                <a:gsLst>
                  <a:gs pos="0">
                    <a:srgbClr val="0077C7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0" name="CustomShape 21"/>
              <p:cNvSpPr/>
              <p:nvPr/>
            </p:nvSpPr>
            <p:spPr>
              <a:xfrm>
                <a:off x="3786120" y="6357960"/>
                <a:ext cx="655560" cy="380880"/>
              </a:xfrm>
              <a:prstGeom prst="ellipse">
                <a:avLst/>
              </a:prstGeom>
              <a:gradFill rotWithShape="0">
                <a:gsLst>
                  <a:gs pos="0">
                    <a:srgbClr val="007FD5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1" name="CustomShape 22"/>
              <p:cNvSpPr/>
              <p:nvPr/>
            </p:nvSpPr>
            <p:spPr>
              <a:xfrm>
                <a:off x="3868560" y="6391440"/>
                <a:ext cx="486000" cy="304560"/>
              </a:xfrm>
              <a:prstGeom prst="ellipse">
                <a:avLst/>
              </a:prstGeom>
              <a:gradFill rotWithShape="0">
                <a:gsLst>
                  <a:gs pos="0">
                    <a:srgbClr val="0077C7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2" name="CustomShape 23"/>
              <p:cNvSpPr/>
              <p:nvPr/>
            </p:nvSpPr>
            <p:spPr>
              <a:xfrm>
                <a:off x="3930480" y="6438960"/>
                <a:ext cx="360360" cy="214200"/>
              </a:xfrm>
              <a:prstGeom prst="ellipse">
                <a:avLst/>
              </a:pr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3" name="CustomShape 24"/>
              <p:cNvSpPr/>
              <p:nvPr/>
            </p:nvSpPr>
            <p:spPr>
              <a:xfrm>
                <a:off x="4035600" y="6504120"/>
                <a:ext cx="142560" cy="95040"/>
              </a:xfrm>
              <a:prstGeom prst="ellipse">
                <a:avLst/>
              </a:pr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4" name="CustomShape 25"/>
              <p:cNvSpPr/>
              <p:nvPr/>
            </p:nvSpPr>
            <p:spPr>
              <a:xfrm>
                <a:off x="4103640" y="6067440"/>
                <a:ext cx="712800" cy="295200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5" name="CustomShape 26"/>
              <p:cNvSpPr/>
              <p:nvPr/>
            </p:nvSpPr>
            <p:spPr>
              <a:xfrm>
                <a:off x="3400560" y="6114960"/>
                <a:ext cx="1415880" cy="733680"/>
              </a:xfrm>
              <a:custGeom>
                <a:avLst/>
                <a:gdLst/>
                <a:ahLst/>
                <a:cxnLst/>
                <a:rect l="l" t="t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2C0"/>
                  </a:gs>
                  <a:gs pos="100000">
                    <a:srgbClr val="0088E4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6" name="CustomShape 27"/>
              <p:cNvSpPr/>
              <p:nvPr/>
            </p:nvSpPr>
            <p:spPr>
              <a:xfrm>
                <a:off x="3305160" y="6076800"/>
                <a:ext cx="646200" cy="77184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7" name="CustomShape 28"/>
              <p:cNvSpPr/>
              <p:nvPr/>
            </p:nvSpPr>
            <p:spPr>
              <a:xfrm>
                <a:off x="4741920" y="6419880"/>
                <a:ext cx="171360" cy="399960"/>
              </a:xfrm>
              <a:custGeom>
                <a:avLst/>
                <a:gdLst/>
                <a:ahLst/>
                <a:cxnLst/>
                <a:rect l="l" t="t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FBA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8" name="CustomShape 29"/>
              <p:cNvSpPr/>
              <p:nvPr/>
            </p:nvSpPr>
            <p:spPr>
              <a:xfrm>
                <a:off x="3282840" y="5850000"/>
                <a:ext cx="1325520" cy="23796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rgbClr val="0088E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9" name="CustomShape 30"/>
              <p:cNvSpPr/>
              <p:nvPr/>
            </p:nvSpPr>
            <p:spPr>
              <a:xfrm>
                <a:off x="2963880" y="6116760"/>
                <a:ext cx="271440" cy="731880"/>
              </a:xfrm>
              <a:custGeom>
                <a:avLst/>
                <a:gdLst/>
                <a:ahLst/>
                <a:cxnLst/>
                <a:rect l="l" t="t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rgbClr val="0088E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0" name="CustomShape 31"/>
              <p:cNvSpPr/>
              <p:nvPr/>
            </p:nvSpPr>
            <p:spPr>
              <a:xfrm>
                <a:off x="4684680" y="5954760"/>
                <a:ext cx="571680" cy="89388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1" name="CustomShape 32"/>
              <p:cNvSpPr/>
              <p:nvPr/>
            </p:nvSpPr>
            <p:spPr>
              <a:xfrm>
                <a:off x="3679920" y="5764320"/>
                <a:ext cx="1711080" cy="674640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2" name="CustomShape 33"/>
              <p:cNvSpPr/>
              <p:nvPr/>
            </p:nvSpPr>
            <p:spPr>
              <a:xfrm>
                <a:off x="5245200" y="6477120"/>
                <a:ext cx="155520" cy="371520"/>
              </a:xfrm>
              <a:custGeom>
                <a:avLst/>
                <a:gdLst/>
                <a:ahLst/>
                <a:cxnLst/>
                <a:rect l="l" t="t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3" name="CustomShape 34"/>
              <p:cNvSpPr/>
              <p:nvPr/>
            </p:nvSpPr>
            <p:spPr>
              <a:xfrm>
                <a:off x="2819520" y="5830920"/>
                <a:ext cx="763560" cy="101772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rgbClr val="0088E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34" name="Group 35"/>
            <p:cNvGrpSpPr/>
            <p:nvPr/>
          </p:nvGrpSpPr>
          <p:grpSpPr>
            <a:xfrm>
              <a:off x="6553080" y="5334120"/>
              <a:ext cx="2144880" cy="1303200"/>
              <a:chOff x="6553080" y="5334120"/>
              <a:chExt cx="2144880" cy="1303200"/>
            </a:xfrm>
          </p:grpSpPr>
          <p:sp>
            <p:nvSpPr>
              <p:cNvPr id="35" name="CustomShape 36"/>
              <p:cNvSpPr/>
              <p:nvPr/>
            </p:nvSpPr>
            <p:spPr>
              <a:xfrm>
                <a:off x="6667560" y="5400720"/>
                <a:ext cx="1906560" cy="1160280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6" name="CustomShape 37"/>
              <p:cNvSpPr/>
              <p:nvPr/>
            </p:nvSpPr>
            <p:spPr>
              <a:xfrm>
                <a:off x="6553080" y="5343480"/>
                <a:ext cx="863640" cy="1170000"/>
              </a:xfrm>
              <a:custGeom>
                <a:avLst/>
                <a:gdLst/>
                <a:ahLst/>
                <a:cxnLst/>
                <a:rect l="l" t="t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7" name="CustomShape 38"/>
              <p:cNvSpPr/>
              <p:nvPr/>
            </p:nvSpPr>
            <p:spPr>
              <a:xfrm>
                <a:off x="7607160" y="5334120"/>
                <a:ext cx="966960" cy="399960"/>
              </a:xfrm>
              <a:custGeom>
                <a:avLst/>
                <a:gdLst/>
                <a:ahLst/>
                <a:cxnLst/>
                <a:rect l="l" t="t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E8EE4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8" name="CustomShape 39"/>
              <p:cNvSpPr/>
              <p:nvPr/>
            </p:nvSpPr>
            <p:spPr>
              <a:xfrm>
                <a:off x="8327880" y="6361200"/>
                <a:ext cx="114480" cy="85680"/>
              </a:xfrm>
              <a:custGeom>
                <a:avLst/>
                <a:gdLst/>
                <a:ahLst/>
                <a:cxnLst/>
                <a:rect l="l" t="t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9" name="CustomShape 40"/>
              <p:cNvSpPr/>
              <p:nvPr/>
            </p:nvSpPr>
            <p:spPr>
              <a:xfrm>
                <a:off x="7151760" y="6465960"/>
                <a:ext cx="1119240" cy="17136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0" name="CustomShape 41"/>
              <p:cNvSpPr/>
              <p:nvPr/>
            </p:nvSpPr>
            <p:spPr>
              <a:xfrm>
                <a:off x="8470800" y="5800680"/>
                <a:ext cx="227160" cy="541440"/>
              </a:xfrm>
              <a:custGeom>
                <a:avLst/>
                <a:gdLst/>
                <a:ahLst/>
                <a:cxnLst/>
                <a:rect l="l" t="t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1" name="CustomShape 42"/>
              <p:cNvSpPr/>
              <p:nvPr/>
            </p:nvSpPr>
            <p:spPr>
              <a:xfrm>
                <a:off x="8034480" y="5753160"/>
                <a:ext cx="131760" cy="142920"/>
              </a:xfrm>
              <a:custGeom>
                <a:avLst/>
                <a:gdLst/>
                <a:ahLst/>
                <a:cxnLst/>
                <a:rect l="l" t="t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2" name="CustomShape 43"/>
              <p:cNvSpPr/>
              <p:nvPr/>
            </p:nvSpPr>
            <p:spPr>
              <a:xfrm>
                <a:off x="7056360" y="5638680"/>
                <a:ext cx="1138320" cy="68436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rgbClr val="0088E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3" name="CustomShape 44"/>
              <p:cNvSpPr/>
              <p:nvPr/>
            </p:nvSpPr>
            <p:spPr>
              <a:xfrm>
                <a:off x="6904080" y="5572080"/>
                <a:ext cx="1442880" cy="846360"/>
              </a:xfrm>
              <a:custGeom>
                <a:avLst/>
                <a:gdLst/>
                <a:ahLst/>
                <a:cxnLst/>
                <a:rect l="l" t="t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78BE3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4" name="CustomShape 45"/>
              <p:cNvSpPr/>
              <p:nvPr/>
            </p:nvSpPr>
            <p:spPr>
              <a:xfrm>
                <a:off x="7245360" y="5543640"/>
                <a:ext cx="579600" cy="10476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5" name="CustomShape 46"/>
              <p:cNvSpPr/>
              <p:nvPr/>
            </p:nvSpPr>
            <p:spPr>
              <a:xfrm>
                <a:off x="7085160" y="5648400"/>
                <a:ext cx="104760" cy="75960"/>
              </a:xfrm>
              <a:custGeom>
                <a:avLst/>
                <a:gdLst/>
                <a:ahLst/>
                <a:cxnLst/>
                <a:rect l="l" t="t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6" name="CustomShape 47"/>
              <p:cNvSpPr/>
              <p:nvPr/>
            </p:nvSpPr>
            <p:spPr>
              <a:xfrm>
                <a:off x="7216920" y="5727600"/>
                <a:ext cx="822240" cy="5065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7" name="CustomShape 48"/>
              <p:cNvSpPr/>
              <p:nvPr/>
            </p:nvSpPr>
            <p:spPr>
              <a:xfrm>
                <a:off x="7267680" y="5762520"/>
                <a:ext cx="707760" cy="430200"/>
              </a:xfrm>
              <a:prstGeom prst="ellipse">
                <a:avLst/>
              </a:pr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8" name="CustomShape 49"/>
              <p:cNvSpPr/>
              <p:nvPr/>
            </p:nvSpPr>
            <p:spPr>
              <a:xfrm>
                <a:off x="7318440" y="5794200"/>
                <a:ext cx="612720" cy="37008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9" name="CustomShape 50"/>
              <p:cNvSpPr/>
              <p:nvPr/>
            </p:nvSpPr>
            <p:spPr>
              <a:xfrm>
                <a:off x="7388280" y="5838840"/>
                <a:ext cx="473040" cy="280800"/>
              </a:xfrm>
              <a:prstGeom prst="ellipse">
                <a:avLst/>
              </a:prstGeom>
              <a:gradFill rotWithShape="0">
                <a:gsLst>
                  <a:gs pos="0">
                    <a:srgbClr val="007FD5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0" name="CustomShape 51"/>
              <p:cNvSpPr/>
              <p:nvPr/>
            </p:nvSpPr>
            <p:spPr>
              <a:xfrm>
                <a:off x="7445520" y="5870520"/>
                <a:ext cx="352440" cy="22068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1" name="CustomShape 52"/>
              <p:cNvSpPr/>
              <p:nvPr/>
            </p:nvSpPr>
            <p:spPr>
              <a:xfrm>
                <a:off x="7521480" y="5918040"/>
                <a:ext cx="200160" cy="128880"/>
              </a:xfrm>
              <a:prstGeom prst="ellipse">
                <a:avLst/>
              </a:prstGeom>
              <a:gradFill rotWithShape="0">
                <a:gsLst>
                  <a:gs pos="0">
                    <a:srgbClr val="0083DB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52" name="Group 53"/>
            <p:cNvGrpSpPr/>
            <p:nvPr/>
          </p:nvGrpSpPr>
          <p:grpSpPr>
            <a:xfrm>
              <a:off x="8381880" y="4800600"/>
              <a:ext cx="674640" cy="409680"/>
              <a:chOff x="8381880" y="4800600"/>
              <a:chExt cx="674640" cy="409680"/>
            </a:xfrm>
          </p:grpSpPr>
          <p:sp>
            <p:nvSpPr>
              <p:cNvPr id="53" name="CustomShape 54"/>
              <p:cNvSpPr/>
              <p:nvPr/>
            </p:nvSpPr>
            <p:spPr>
              <a:xfrm>
                <a:off x="8381880" y="5057640"/>
                <a:ext cx="608040" cy="15264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4" name="CustomShape 55"/>
              <p:cNvSpPr/>
              <p:nvPr/>
            </p:nvSpPr>
            <p:spPr>
              <a:xfrm>
                <a:off x="8437680" y="4800600"/>
                <a:ext cx="409320" cy="85680"/>
              </a:xfrm>
              <a:custGeom>
                <a:avLst/>
                <a:gdLst/>
                <a:ahLst/>
                <a:cxnLst/>
                <a:rect l="l" t="t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5" name="CustomShape 56"/>
              <p:cNvSpPr/>
              <p:nvPr/>
            </p:nvSpPr>
            <p:spPr>
              <a:xfrm>
                <a:off x="8961480" y="4867200"/>
                <a:ext cx="95040" cy="24768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6" name="CustomShape 57"/>
              <p:cNvSpPr/>
              <p:nvPr/>
            </p:nvSpPr>
            <p:spPr>
              <a:xfrm>
                <a:off x="8532720" y="5153040"/>
                <a:ext cx="304920" cy="2844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7" name="CustomShape 58"/>
              <p:cNvSpPr/>
              <p:nvPr/>
            </p:nvSpPr>
            <p:spPr>
              <a:xfrm>
                <a:off x="8420040" y="4829040"/>
                <a:ext cx="255600" cy="295560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8AE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8" name="CustomShape 59"/>
              <p:cNvSpPr/>
              <p:nvPr/>
            </p:nvSpPr>
            <p:spPr>
              <a:xfrm>
                <a:off x="8713800" y="4829040"/>
                <a:ext cx="295200" cy="333360"/>
              </a:xfrm>
              <a:custGeom>
                <a:avLst/>
                <a:gdLst/>
                <a:ahLst/>
                <a:cxnLst/>
                <a:rect l="l" t="t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8AE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9" name="CustomShape 60"/>
              <p:cNvSpPr/>
              <p:nvPr/>
            </p:nvSpPr>
            <p:spPr>
              <a:xfrm>
                <a:off x="8485200" y="4854600"/>
                <a:ext cx="474480" cy="295200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60" name="Group 61"/>
              <p:cNvGrpSpPr/>
              <p:nvPr/>
            </p:nvGrpSpPr>
            <p:grpSpPr>
              <a:xfrm>
                <a:off x="8542440" y="4897440"/>
                <a:ext cx="360360" cy="209520"/>
                <a:chOff x="8542440" y="4897440"/>
                <a:chExt cx="360360" cy="209520"/>
              </a:xfrm>
            </p:grpSpPr>
            <p:sp>
              <p:nvSpPr>
                <p:cNvPr id="61" name="CustomShape 62"/>
                <p:cNvSpPr/>
                <p:nvPr/>
              </p:nvSpPr>
              <p:spPr>
                <a:xfrm>
                  <a:off x="8542440" y="4897440"/>
                  <a:ext cx="360360" cy="20952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8AE"/>
                    </a:gs>
                    <a:gs pos="100000">
                      <a:srgbClr val="0088E4"/>
                    </a:gs>
                  </a:gsLst>
                  <a:lin ang="5400000"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62" name="CustomShape 63"/>
                <p:cNvSpPr/>
                <p:nvPr/>
              </p:nvSpPr>
              <p:spPr>
                <a:xfrm>
                  <a:off x="8577360" y="4919760"/>
                  <a:ext cx="288720" cy="16200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88E4"/>
                    </a:gs>
                    <a:gs pos="100000">
                      <a:srgbClr val="0068AE"/>
                    </a:gs>
                  </a:gsLst>
                  <a:lin ang="5400000"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63" name="CustomShape 64"/>
                <p:cNvSpPr/>
                <p:nvPr/>
              </p:nvSpPr>
              <p:spPr>
                <a:xfrm>
                  <a:off x="8621640" y="4935600"/>
                  <a:ext cx="198360" cy="1299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8AE"/>
                    </a:gs>
                    <a:gs pos="100000">
                      <a:srgbClr val="0088E4"/>
                    </a:gs>
                  </a:gsLst>
                  <a:lin ang="5400000"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64" name="CustomShape 65"/>
                <p:cNvSpPr/>
                <p:nvPr/>
              </p:nvSpPr>
              <p:spPr>
                <a:xfrm>
                  <a:off x="8664480" y="4960800"/>
                  <a:ext cx="115920" cy="7488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88E4"/>
                    </a:gs>
                    <a:gs pos="100000">
                      <a:srgbClr val="0068AE"/>
                    </a:gs>
                  </a:gsLst>
                  <a:lin ang="5400000"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sp>
        <p:nvSpPr>
          <p:cNvPr id="65" name="PlaceHolder 66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CCECFF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6" name="PlaceHolder 67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CCECFF"/>
              </a:buClr>
              <a:buSzPct val="50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88E4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AFE1FF"/>
              </a:buClr>
              <a:buSzPct val="50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99FF99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99FF99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99FF99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Seventh Outline Level</a:t>
            </a:r>
          </a:p>
        </p:txBody>
      </p:sp>
      <p:sp>
        <p:nvSpPr>
          <p:cNvPr id="67" name="PlaceHolder 68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 anchor="b">
            <a:noAutofit/>
          </a:bodyPr>
          <a:lstStyle/>
          <a:p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&lt;date/time&gt;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69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 anchor="b">
            <a:noAutofit/>
          </a:bodyPr>
          <a:lstStyle/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70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 anchor="b">
            <a:noAutofit/>
          </a:bodyPr>
          <a:lstStyle/>
          <a:p>
            <a:pPr algn="r"/>
            <a:fld id="{D3E940B3-E4A8-4114-AF3C-A4253C4BE674}" type="slidenum">
              <a:rPr lang="en-US" sz="1400" b="0" strike="noStrike" spc="-1">
                <a:solidFill>
                  <a:srgbClr val="FFFFFF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sam\Desktop\&#1086;&#1083;&#1080;&#1084;&#1087;&#1080;&#1072;&#1076;&#1072;%20&#1076;.&#1089;\&#1084;&#1091;&#1079;&#1099;&#1082;&#1072;%20&#1086;&#1083;&#1080;&#1084;&#1087;&#1080;&#1072;&#1076;\MOV00018.M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457200" y="277560"/>
            <a:ext cx="8229600" cy="5887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1">
            <a:noAutofit/>
          </a:bodyPr>
          <a:lstStyle/>
          <a:p>
            <a:pPr algn="ctr"/>
            <a:r>
              <a:rPr lang="en-US" sz="2300" b="0" strike="noStrike" spc="-1" dirty="0" err="1">
                <a:solidFill>
                  <a:srgbClr val="FFFFFF"/>
                </a:solidFill>
                <a:latin typeface="Times New Roman"/>
              </a:rPr>
              <a:t>Муниципальное</a:t>
            </a:r>
            <a:r>
              <a:rPr lang="en-US" sz="2300" spc="-1" dirty="0">
                <a:solidFill>
                  <a:srgbClr val="FFFFFF"/>
                </a:solidFill>
                <a:latin typeface="Times New Roman"/>
              </a:rPr>
              <a:t>  </a:t>
            </a:r>
            <a:r>
              <a:rPr lang="en-US" sz="2300" b="0" strike="noStrike" spc="-1" dirty="0" err="1">
                <a:solidFill>
                  <a:srgbClr val="FFFFFF"/>
                </a:solidFill>
                <a:latin typeface="Times New Roman"/>
              </a:rPr>
              <a:t>дошкольное</a:t>
            </a:r>
            <a:r>
              <a:rPr lang="en-US" sz="2300" b="0" strike="noStrike" spc="-1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lang="en-US" sz="2300" b="0" strike="noStrike" spc="-1" dirty="0" err="1">
                <a:solidFill>
                  <a:srgbClr val="FFFFFF"/>
                </a:solidFill>
                <a:latin typeface="Times New Roman"/>
              </a:rPr>
              <a:t>образовательное</a:t>
            </a:r>
            <a:r>
              <a:rPr lang="en-US" sz="2300" b="0" strike="noStrike" spc="-1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lang="en-US" sz="2300" b="0" strike="noStrike" spc="-1" dirty="0" err="1">
                <a:solidFill>
                  <a:srgbClr val="FFFFFF"/>
                </a:solidFill>
                <a:latin typeface="Times New Roman"/>
              </a:rPr>
              <a:t>учреждение</a:t>
            </a:r>
            <a:r>
              <a:rPr dirty="0">
                <a:latin typeface="Times New Roman"/>
              </a:rPr>
              <a:t/>
            </a:r>
            <a:br>
              <a:rPr dirty="0">
                <a:latin typeface="Times New Roman"/>
              </a:rPr>
            </a:br>
            <a:r>
              <a:rPr lang="en-US" sz="2300" spc="-1" dirty="0">
                <a:solidFill>
                  <a:srgbClr val="FFFFFF"/>
                </a:solidFill>
                <a:latin typeface="Times New Roman"/>
              </a:rPr>
              <a:t>"</a:t>
            </a:r>
            <a:r>
              <a:rPr lang="en-US" sz="2300" spc="-1" dirty="0" err="1">
                <a:solidFill>
                  <a:srgbClr val="FFFFFF"/>
                </a:solidFill>
                <a:latin typeface="Times New Roman"/>
              </a:rPr>
              <a:t>Детский</a:t>
            </a:r>
            <a:r>
              <a:rPr lang="en-US" sz="2300" b="0" strike="noStrike" spc="-1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lang="en-US" sz="2300" b="0" strike="noStrike" spc="-1" dirty="0" err="1">
                <a:solidFill>
                  <a:srgbClr val="FFFFFF"/>
                </a:solidFill>
                <a:latin typeface="Times New Roman"/>
              </a:rPr>
              <a:t>сад</a:t>
            </a:r>
            <a:r>
              <a:rPr lang="en-US" sz="2300" spc="-1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lang="en-US" sz="2300" spc="-1" dirty="0" err="1">
                <a:solidFill>
                  <a:srgbClr val="FFFFFF"/>
                </a:solidFill>
                <a:latin typeface="Times New Roman"/>
              </a:rPr>
              <a:t>общеразвивающего</a:t>
            </a:r>
            <a:r>
              <a:rPr lang="en-US" sz="2300" spc="-1" dirty="0">
                <a:solidFill>
                  <a:srgbClr val="FFFFFF"/>
                </a:solidFill>
                <a:latin typeface="Times New Roman"/>
              </a:rPr>
              <a:t>  </a:t>
            </a:r>
            <a:r>
              <a:rPr lang="en-US" sz="2300" b="0" strike="noStrike" spc="-1" dirty="0" err="1">
                <a:solidFill>
                  <a:srgbClr val="FFFFFF"/>
                </a:solidFill>
                <a:latin typeface="Times New Roman"/>
              </a:rPr>
              <a:t>вида</a:t>
            </a:r>
            <a:r>
              <a:rPr lang="en-US" sz="2300" b="0" strike="noStrike" spc="-1" dirty="0">
                <a:solidFill>
                  <a:srgbClr val="FFFFFF"/>
                </a:solidFill>
                <a:latin typeface="Times New Roman"/>
              </a:rPr>
              <a:t> № </a:t>
            </a:r>
            <a:r>
              <a:rPr lang="en-US" sz="2300" spc="-1" dirty="0">
                <a:solidFill>
                  <a:srgbClr val="FFFFFF"/>
                </a:solidFill>
                <a:latin typeface="Times New Roman"/>
              </a:rPr>
              <a:t>30</a:t>
            </a:r>
            <a:r>
              <a:rPr lang="en-US" sz="2300" b="0" strike="noStrike" spc="-1" dirty="0">
                <a:solidFill>
                  <a:srgbClr val="FFFFFF"/>
                </a:solidFill>
                <a:latin typeface="Times New Roman"/>
              </a:rPr>
              <a:t> </a:t>
            </a:r>
            <a:endParaRPr lang="en-US" sz="4400" spc="-1" dirty="0">
              <a:solidFill>
                <a:srgbClr val="CCECFF"/>
              </a:solidFill>
              <a:latin typeface="Times New Roman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Times New Roman"/>
              </a:rPr>
              <a:t>г. </a:t>
            </a:r>
            <a:r>
              <a:rPr lang="en-US" dirty="0" err="1">
                <a:solidFill>
                  <a:schemeClr val="bg1"/>
                </a:solidFill>
                <a:latin typeface="Times New Roman"/>
              </a:rPr>
              <a:t>Щекино</a:t>
            </a:r>
            <a:r>
              <a:rPr dirty="0">
                <a:solidFill>
                  <a:schemeClr val="bg1"/>
                </a:solidFill>
                <a:latin typeface="Times New Roman"/>
              </a:rPr>
              <a:t/>
            </a:r>
            <a:br>
              <a:rPr dirty="0">
                <a:solidFill>
                  <a:schemeClr val="bg1"/>
                </a:solidFill>
                <a:latin typeface="Times New Roman"/>
              </a:rPr>
            </a:br>
            <a:r>
              <a:rPr dirty="0">
                <a:latin typeface="Times New Roman"/>
              </a:rPr>
              <a:t/>
            </a:r>
            <a:br>
              <a:rPr dirty="0">
                <a:latin typeface="Times New Roman"/>
              </a:rPr>
            </a:br>
            <a:r>
              <a:rPr lang="ru-RU" dirty="0" smtClean="0">
                <a:solidFill>
                  <a:schemeClr val="bg1"/>
                </a:solidFill>
                <a:latin typeface="Times New Roman"/>
              </a:rPr>
              <a:t>ПРЕЗЕНТАЦИЯ ИЗ ОПЫТА РАБОТЫ</a:t>
            </a:r>
            <a:r>
              <a:rPr dirty="0">
                <a:solidFill>
                  <a:schemeClr val="bg1"/>
                </a:solidFill>
                <a:latin typeface="Times New Roman"/>
              </a:rPr>
              <a:t/>
            </a:r>
            <a:br>
              <a:rPr dirty="0">
                <a:solidFill>
                  <a:schemeClr val="bg1"/>
                </a:solidFill>
                <a:latin typeface="Times New Roman"/>
              </a:rPr>
            </a:br>
            <a:r>
              <a:rPr lang="ru-RU" sz="3200" dirty="0">
                <a:solidFill>
                  <a:schemeClr val="bg1"/>
                </a:solidFill>
              </a:rPr>
              <a:t>«Использование сюжетно – ролевой ритмической гимнастики в оздоровительной работе с детьми дошкольного возраста</a:t>
            </a:r>
            <a:r>
              <a:rPr lang="ru-RU" sz="3200" dirty="0" smtClean="0">
                <a:solidFill>
                  <a:schemeClr val="bg1"/>
                </a:solidFill>
              </a:rPr>
              <a:t>»</a:t>
            </a:r>
            <a:endParaRPr lang="ru-RU" sz="3000" b="0" strike="noStrike" spc="-1" dirty="0" smtClean="0">
              <a:solidFill>
                <a:srgbClr val="FFFFFF"/>
              </a:solidFill>
              <a:latin typeface="Times New Roman"/>
            </a:endParaRPr>
          </a:p>
          <a:p>
            <a:pPr algn="ctr"/>
            <a:r>
              <a:rPr lang="en-US" sz="3000" b="0" strike="noStrike" spc="-1" dirty="0" smtClean="0">
                <a:solidFill>
                  <a:srgbClr val="FFFFFF"/>
                </a:solidFill>
                <a:latin typeface="Times New Roman"/>
              </a:rPr>
              <a:t>в </a:t>
            </a:r>
            <a:r>
              <a:rPr lang="en-US" sz="3000" b="0" strike="noStrike" spc="-1" dirty="0" err="1">
                <a:solidFill>
                  <a:srgbClr val="FFFFFF"/>
                </a:solidFill>
                <a:latin typeface="Times New Roman"/>
              </a:rPr>
              <a:t>рамках</a:t>
            </a:r>
            <a:r>
              <a:rPr lang="en-US" sz="3000" b="0" strike="noStrike" spc="-1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lang="en-US" sz="3000" b="0" strike="noStrike" spc="-1" dirty="0" err="1">
                <a:solidFill>
                  <a:srgbClr val="FFFFFF"/>
                </a:solidFill>
                <a:latin typeface="Times New Roman"/>
              </a:rPr>
              <a:t>образовательной</a:t>
            </a:r>
            <a:r>
              <a:rPr lang="en-US" sz="3000" b="0" strike="noStrike" spc="-1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lang="en-US" sz="3000" b="0" strike="noStrike" spc="-1" dirty="0" err="1">
                <a:solidFill>
                  <a:srgbClr val="FFFFFF"/>
                </a:solidFill>
                <a:latin typeface="Times New Roman"/>
              </a:rPr>
              <a:t>программы</a:t>
            </a:r>
            <a:r>
              <a:rPr dirty="0">
                <a:latin typeface="Times New Roman"/>
              </a:rPr>
              <a:t/>
            </a:r>
            <a:br>
              <a:rPr dirty="0">
                <a:latin typeface="Times New Roman"/>
              </a:rPr>
            </a:br>
            <a:r>
              <a:rPr lang="en-US" sz="3000" b="0" strike="noStrike" spc="-1" dirty="0">
                <a:solidFill>
                  <a:srgbClr val="FFFFFF"/>
                </a:solidFill>
                <a:latin typeface="Times New Roman"/>
              </a:rPr>
              <a:t> «</a:t>
            </a:r>
            <a:r>
              <a:rPr lang="en-US" sz="3000" b="0" strike="noStrike" spc="-1" dirty="0" err="1">
                <a:solidFill>
                  <a:srgbClr val="FFFFFF"/>
                </a:solidFill>
                <a:latin typeface="Times New Roman"/>
              </a:rPr>
              <a:t>Детский</a:t>
            </a:r>
            <a:r>
              <a:rPr lang="en-US" sz="3000" b="0" strike="noStrike" spc="-1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lang="en-US" sz="3000" b="0" strike="noStrike" spc="-1" dirty="0" err="1">
                <a:solidFill>
                  <a:srgbClr val="FFFFFF"/>
                </a:solidFill>
                <a:latin typeface="Times New Roman"/>
              </a:rPr>
              <a:t>сад</a:t>
            </a:r>
            <a:r>
              <a:rPr lang="en-US" sz="3000" b="0" strike="noStrike" spc="-1" dirty="0">
                <a:solidFill>
                  <a:srgbClr val="FFFFFF"/>
                </a:solidFill>
                <a:latin typeface="Times New Roman"/>
              </a:rPr>
              <a:t> – 2100»</a:t>
            </a:r>
            <a:r>
              <a:rPr dirty="0">
                <a:latin typeface="Times New Roman"/>
              </a:rPr>
              <a:t/>
            </a:r>
            <a:br>
              <a:rPr dirty="0">
                <a:latin typeface="Times New Roman"/>
              </a:rPr>
            </a:br>
            <a:r>
              <a:rPr lang="en-US" sz="2000" spc="-1" dirty="0" err="1">
                <a:solidFill>
                  <a:srgbClr val="FFFFFF"/>
                </a:solidFill>
                <a:latin typeface="Times New Roman"/>
              </a:rPr>
              <a:t>для</a:t>
            </a:r>
            <a:r>
              <a:rPr lang="en-US" sz="2000" spc="-1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lang="en-US" sz="2000" spc="-1" dirty="0" err="1">
                <a:solidFill>
                  <a:srgbClr val="FFFFFF"/>
                </a:solidFill>
                <a:latin typeface="Times New Roman"/>
              </a:rPr>
              <a:t>инструкторов</a:t>
            </a:r>
            <a:r>
              <a:rPr lang="en-US" sz="2000" spc="-1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lang="en-US" sz="2000" spc="-1" dirty="0" err="1">
                <a:solidFill>
                  <a:srgbClr val="FFFFFF"/>
                </a:solidFill>
                <a:latin typeface="Times New Roman"/>
              </a:rPr>
              <a:t>по</a:t>
            </a:r>
            <a:r>
              <a:rPr lang="en-US" sz="2000" spc="-1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lang="en-US" sz="2000" spc="-1" dirty="0" err="1">
                <a:solidFill>
                  <a:srgbClr val="FFFFFF"/>
                </a:solidFill>
                <a:latin typeface="Times New Roman"/>
              </a:rPr>
              <a:t>физической</a:t>
            </a:r>
            <a:r>
              <a:rPr lang="en-US" sz="2000" spc="-1" dirty="0">
                <a:solidFill>
                  <a:srgbClr val="FFFFFF"/>
                </a:solidFill>
                <a:latin typeface="Times New Roman"/>
              </a:rPr>
              <a:t> </a:t>
            </a:r>
            <a:r>
              <a:rPr lang="en-US" sz="2000" spc="-1" dirty="0" err="1">
                <a:solidFill>
                  <a:srgbClr val="FFFFFF"/>
                </a:solidFill>
                <a:latin typeface="Times New Roman"/>
              </a:rPr>
              <a:t>культуре</a:t>
            </a:r>
            <a:r>
              <a:rPr sz="2000" dirty="0">
                <a:latin typeface="Times New Roman"/>
              </a:rPr>
              <a:t/>
            </a:r>
            <a:br>
              <a:rPr sz="2000" dirty="0">
                <a:latin typeface="Times New Roman"/>
              </a:rPr>
            </a:br>
            <a:r>
              <a:rPr dirty="0">
                <a:latin typeface="Times New Roman"/>
              </a:rPr>
              <a:t/>
            </a:r>
            <a:br>
              <a:rPr dirty="0">
                <a:latin typeface="Times New Roman"/>
              </a:rPr>
            </a:br>
            <a:endParaRPr lang="ru-RU" dirty="0" smtClean="0">
              <a:latin typeface="Times New Roman"/>
            </a:endParaRPr>
          </a:p>
          <a:p>
            <a:pPr algn="r"/>
            <a:r>
              <a:rPr lang="ru-RU" sz="2300" spc="-1" dirty="0" smtClean="0">
                <a:solidFill>
                  <a:srgbClr val="FFFFFF"/>
                </a:solidFill>
                <a:latin typeface="Times New Roman"/>
              </a:rPr>
              <a:t>Выполнила:</a:t>
            </a:r>
          </a:p>
          <a:p>
            <a:pPr algn="r"/>
            <a:r>
              <a:rPr lang="ru-RU" sz="2300" spc="-1" dirty="0" smtClean="0">
                <a:solidFill>
                  <a:srgbClr val="FFFFFF"/>
                </a:solidFill>
                <a:latin typeface="Times New Roman"/>
              </a:rPr>
              <a:t>Инструктор по физической культуре</a:t>
            </a:r>
          </a:p>
          <a:p>
            <a:pPr algn="r"/>
            <a:r>
              <a:rPr lang="ru-RU" sz="2300" spc="-1" dirty="0" smtClean="0">
                <a:solidFill>
                  <a:srgbClr val="FFFFFF"/>
                </a:solidFill>
                <a:latin typeface="Times New Roman"/>
              </a:rPr>
              <a:t>Мареева И. Н.</a:t>
            </a:r>
            <a:endParaRPr lang="ru-RU" sz="2300" spc="-1" dirty="0">
              <a:solidFill>
                <a:srgbClr val="FFFFFF"/>
              </a:solidFill>
              <a:latin typeface="Times New Roman"/>
            </a:endParaRPr>
          </a:p>
          <a:p>
            <a:pPr algn="ctr"/>
            <a:endParaRPr lang="ru-RU" sz="2300" spc="-1" dirty="0" smtClean="0">
              <a:solidFill>
                <a:srgbClr val="FFFFFF"/>
              </a:solidFill>
              <a:latin typeface="Times New Roman"/>
            </a:endParaRPr>
          </a:p>
          <a:p>
            <a:pPr algn="ctr"/>
            <a:r>
              <a:rPr lang="en-US" sz="2300" spc="-1" dirty="0" smtClean="0">
                <a:solidFill>
                  <a:srgbClr val="FFFFFF"/>
                </a:solidFill>
                <a:latin typeface="Times New Roman"/>
              </a:rPr>
              <a:t>2020 </a:t>
            </a:r>
            <a:r>
              <a:rPr lang="en-US" sz="2300" spc="-1" dirty="0">
                <a:solidFill>
                  <a:srgbClr val="FFFFFF"/>
                </a:solidFill>
                <a:latin typeface="Times New Roman"/>
              </a:rPr>
              <a:t>г</a:t>
            </a:r>
            <a:r>
              <a:rPr lang="en-US" sz="4400" b="0" strike="noStrike" spc="-1" dirty="0">
                <a:solidFill>
                  <a:srgbClr val="FFFFFF"/>
                </a:solidFill>
                <a:latin typeface="Times New Roman"/>
              </a:rPr>
              <a:t>.</a:t>
            </a:r>
            <a:endParaRPr lang="en-US" sz="4400" b="0" strike="noStrike" spc="-1" dirty="0">
              <a:solidFill>
                <a:srgbClr val="CCECFF"/>
              </a:solidFill>
              <a:latin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1945"/>
            <a:ext cx="8229600" cy="1091710"/>
          </a:xfrm>
        </p:spPr>
        <p:txBody>
          <a:bodyPr/>
          <a:lstStyle/>
          <a:p>
            <a:pPr algn="ctr"/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Правила выполнения упражнений: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1600199"/>
            <a:ext cx="85344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b="1" i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Упражнения для мышц шеи нужно делать мягко, плавно, без рывков.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0" algn="l"/>
              </a:tabLst>
            </a:pP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2. Выполняя движения руками (вперед, в стороны, вверх вместе) нельзя их сгибать. Нужно постараться научить детей напрягать мышцы.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84250" algn="l"/>
              </a:tabLst>
            </a:pP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3. Упражнения для туловища включают разнообразные варианты наклонов и поворотов. При наклонах вперед спина должна быть прямой, голова и подбородок подняты. При наклонах в сторону нельзя сутулиться и наклонять туловище вперед. Прогибаясь назад, сначала надо запрокинуть голову назад и соединить лопатки. При поворотах туловища важно сохранить вертикальное положение позвоночника, не следует прогибаться, сутулиться.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66700" algn="l"/>
              </a:tabLst>
            </a:pP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4. В упражнениях для ног, будь то приседы, выпады или поднимания на носки, всегда необходимо удерживать правильную осанку. При поднимании на носки нужно выпрямлять ноги с максимальным напряжением мышц бедра. При выполнении махов можно слегка приседать на опорной ноге, но предельно вытягивать носок рабочей ноги, спину держать прямо. Постепенно амплитуду махов следует увеличивать.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1825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Упражнения лежа для мышц таза должны выполняться с напряжением ягодиц.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1825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Во время бега нужно высоко поднимать ноги и сохранять темп движения. После бега необходимо выполнять упражнения на дыхание.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680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Фрагменты занятий сюжетно- ролевой ритмической гимнастикой по мотивам мультфильма «По следам бременских музыкантов» и «Айболит</a:t>
            </a:r>
            <a:r>
              <a:rPr lang="ru-RU" dirty="0" smtClean="0">
                <a:solidFill>
                  <a:schemeClr val="bg1"/>
                </a:solidFill>
              </a:rPr>
              <a:t>»</a:t>
            </a:r>
            <a:r>
              <a:rPr lang="ru-RU" dirty="0">
                <a:solidFill>
                  <a:schemeClr val="bg1"/>
                </a:solidFill>
              </a:rPr>
              <a:t> Фрагменты занятий сюжетно- ролевой ритмической гимнастикой по мотивам мультфильма «По следам бременских музыкантов» и «Айболит»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C:\Users\123456\Desktop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86708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600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/>
          </p:nvPr>
        </p:nvSpPr>
        <p:spPr>
          <a:xfrm>
            <a:off x="4674240" y="990600"/>
            <a:ext cx="4015800" cy="5135520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Достоинства сюжетно- ролевой ритмической гимнастики как средства воздействия на психическое и физическое состояние ребенка известны: выполнение поточным и фронтальным способом с большим количеством повторений дает возможность соединить преимущества циклических видов деятельности (ходьбы, бега и др.) из-за их аэробных возможностей с доступностью и эмоциональностью гимнастических упражнений.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/>
          </p:nvPr>
        </p:nvSpPr>
        <p:spPr>
          <a:xfrm>
            <a:off x="457200" y="3657600"/>
            <a:ext cx="4015800" cy="2465280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В системе дошкольного физического воспитания необходимо уделять внимание задачам формирования у детей базы разнообразных движений; жизненно необходимых жестов; двигательного воображения, фантазии.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457200" y="1066800"/>
            <a:ext cx="4015800" cy="2691960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Наряду с этим ритмичная музыка, яркая одежда, танцевальные движения создают положительные эмоции, снижают психологическое утомление, повышая работоспособность организма, стимулируя у детей желание заниматься физическими упражнениями.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124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95300"/>
            <a:ext cx="8229600" cy="70485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СПАСИБО ЗА ВНИМАНИЕ!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5127625" y="1600200"/>
            <a:ext cx="4016375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Двигательная культура человека во многом отражает его внутреннее содержание, умение управлять своим телом и эмоциями.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MOV00018.MPG">
            <a:hlinkClick r:id="" action="ppaction://media"/>
          </p:cNvPr>
          <p:cNvPicPr>
            <a:picLocks noGrp="1" noRot="1" noChangeAspect="1"/>
          </p:cNvPicPr>
          <p:nvPr>
            <p:ph idx="4294967295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09600" y="2438400"/>
            <a:ext cx="4186238" cy="314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60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5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1946"/>
            <a:ext cx="8229600" cy="109171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Наш детский сад работает на основе программы «Детский сад 2100»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23456\Desktop\57a8d07c384e1f40f2682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82536"/>
            <a:ext cx="3145180" cy="422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23456\Desktop\88e1a2c1-5919-59ea-bf89-0df5a203711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00200"/>
            <a:ext cx="3111500" cy="438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51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95844"/>
            <a:ext cx="8229600" cy="70391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Актуальность опыта работы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457200" y="1278351"/>
            <a:ext cx="8229600" cy="516962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Физическая культура занимает важное место в общечеловеческой культуре. Великая ценность каждого человека – здоровье, оно немыслимо без систематических занятий физическими упражнениями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>
                <a:solidFill>
                  <a:schemeClr val="bg1"/>
                </a:solidFill>
              </a:rPr>
              <a:t>Дошкольный возраст является началом всех начал. Именно в эти годы, от 1 до 7 лет, закладывается фундамент здоровья, формируются личностные качества, интерес к занятиям любимым делом, раскрываются способности ребенка. Для малыша- дошкольника двигаться так же естественно, как дышать, есть , пить и спать.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647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0" y="333000"/>
            <a:ext cx="9144000" cy="45306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normAutofit/>
          </a:bodyPr>
          <a:lstStyle/>
          <a:p>
            <a:pPr marL="342720" indent="-342720">
              <a:lnSpc>
                <a:spcPct val="80000"/>
              </a:lnSpc>
              <a:spcBef>
                <a:spcPts val="400"/>
              </a:spcBef>
            </a:pP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Ритмическая гимнастика – это традиционный вид гимнастики оздоровительно-развивающей направленности, основанный на подчинении двигательных действий задающему темп и ритм музыкальному сопровождению. </a:t>
            </a:r>
          </a:p>
          <a:p>
            <a:pPr marL="342720" indent="-342720">
              <a:lnSpc>
                <a:spcPct val="80000"/>
              </a:lnSpc>
              <a:spcBef>
                <a:spcPts val="400"/>
              </a:spcBef>
            </a:pP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Ритмическая гимнастика базируется на огромном арсенале движений, упражнения её направлены на работу, а, следовательно, и развитие  физических качеств. </a:t>
            </a:r>
          </a:p>
          <a:p>
            <a:pPr marL="342720" indent="-342720">
              <a:lnSpc>
                <a:spcPct val="80000"/>
              </a:lnSpc>
              <a:spcBef>
                <a:spcPts val="400"/>
              </a:spcBef>
            </a:pP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Занятия сюжетно-ролевой ритмической гимнастикой с дошкольниками могут быть организованы в рамках непосредственно организованной деятельности, специальных или дополнительных кружковых занятий, в режимных моментах, а также как самостоятельная музыкально-двигательная игровая деятельность детей в свободное время в группе </a:t>
            </a:r>
          </a:p>
          <a:p>
            <a:pPr marL="342720" indent="-342720">
              <a:lnSpc>
                <a:spcPct val="80000"/>
              </a:lnSpc>
              <a:spcBef>
                <a:spcPts val="400"/>
              </a:spcBef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</a:rPr>
              <a:t>Цель</a:t>
            </a: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 занятий ритмической гимнастики: развитие целостной гармоничной личности ребёнка.</a:t>
            </a:r>
          </a:p>
          <a:p>
            <a:pPr marL="342720" indent="-342720">
              <a:lnSpc>
                <a:spcPct val="80000"/>
              </a:lnSpc>
              <a:spcBef>
                <a:spcPts val="400"/>
              </a:spcBef>
            </a:pP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ЗАДАЧИ:</a:t>
            </a:r>
          </a:p>
          <a:p>
            <a:pPr marL="342720" indent="-342720">
              <a:lnSpc>
                <a:spcPct val="80000"/>
              </a:lnSpc>
              <a:spcBef>
                <a:spcPts val="400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Формирование основ культуры движений</a:t>
            </a:r>
          </a:p>
          <a:p>
            <a:pPr marL="342720" indent="-342720">
              <a:lnSpc>
                <a:spcPct val="80000"/>
              </a:lnSpc>
              <a:spcBef>
                <a:spcPts val="400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Развитие основных физических качеств</a:t>
            </a:r>
          </a:p>
          <a:p>
            <a:pPr marL="342720" indent="-342720">
              <a:lnSpc>
                <a:spcPct val="80000"/>
              </a:lnSpc>
              <a:spcBef>
                <a:spcPts val="400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Формирование красивой осанки</a:t>
            </a:r>
          </a:p>
          <a:p>
            <a:pPr marL="342720" indent="-342720">
              <a:lnSpc>
                <a:spcPct val="80000"/>
              </a:lnSpc>
              <a:spcBef>
                <a:spcPts val="400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Повышение физической работоспособности</a:t>
            </a:r>
          </a:p>
          <a:p>
            <a:pPr marL="342720" indent="-342720">
              <a:lnSpc>
                <a:spcPct val="80000"/>
              </a:lnSpc>
              <a:spcBef>
                <a:spcPts val="400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Совершенствование чувства ритма, музыкальности</a:t>
            </a:r>
          </a:p>
          <a:p>
            <a:pPr marL="342720" indent="-342720">
              <a:lnSpc>
                <a:spcPct val="80000"/>
              </a:lnSpc>
              <a:spcBef>
                <a:spcPts val="400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Повышение эмоционального настроя</a:t>
            </a:r>
          </a:p>
          <a:p>
            <a:pPr marL="342720" indent="-342720">
              <a:lnSpc>
                <a:spcPct val="80000"/>
              </a:lnSpc>
              <a:spcBef>
                <a:spcPts val="400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Воспитание стойкого интереса и потребности к занятиям физической культурой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ustomShape 1"/>
          <p:cNvSpPr/>
          <p:nvPr/>
        </p:nvSpPr>
        <p:spPr>
          <a:xfrm>
            <a:off x="324000" y="322200"/>
            <a:ext cx="8280360" cy="6178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/>
          <a:p>
            <a:pPr algn="just"/>
            <a:r>
              <a:rPr lang="en-US" sz="1600" b="1" i="1" strike="noStrike" spc="-1">
                <a:solidFill>
                  <a:srgbClr val="FFFFFF"/>
                </a:solidFill>
                <a:latin typeface="Arial"/>
              </a:rPr>
              <a:t>Сила </a:t>
            </a: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— способность человека преодолевать внешнее сопротивление или противодействовать ему за счет мышечных усилий. Средствами воспитания силы являются упражнения, при выполнении которых преодолевается сопротивление массы собственного тела (подтягивания, приседания), массы партнера и др.</a:t>
            </a: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 </a:t>
            </a:r>
          </a:p>
          <a:p>
            <a:pPr algn="just"/>
            <a:r>
              <a:rPr lang="en-US" sz="1600" b="1" i="1" strike="noStrike" spc="-1">
                <a:solidFill>
                  <a:srgbClr val="FFFFFF"/>
                </a:solidFill>
                <a:latin typeface="Arial"/>
              </a:rPr>
              <a:t>Быстрота </a:t>
            </a: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— способность человека выполнять движения в минимально короткий срок. Средствами воспитания быстроты будут такие движения, которые можно выполнить с максимальной скоростью.</a:t>
            </a:r>
          </a:p>
          <a:p>
            <a:pPr algn="just"/>
            <a:endParaRPr lang="en-US" sz="1600" b="0" strike="noStrike" spc="-1">
              <a:solidFill>
                <a:srgbClr val="FFFFFF"/>
              </a:solidFill>
              <a:latin typeface="Arial"/>
            </a:endParaRPr>
          </a:p>
          <a:p>
            <a:r>
              <a:rPr lang="en-US" sz="1600" b="1" i="1" strike="noStrike" spc="-1">
                <a:solidFill>
                  <a:srgbClr val="FFFFFF"/>
                </a:solidFill>
                <a:latin typeface="Arial"/>
              </a:rPr>
              <a:t>Ловкость — </a:t>
            </a: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это способность человека перестраивать свою двигательную деятельность в соответствии с требованиями внезапно меняющейся обстановки. Ловкость способствует совершенствованию функций вестибулярного аппарата. Эффективными средствами воспитания ловкости являются подвижные и спортивные игры,  акробатика и др. </a:t>
            </a:r>
          </a:p>
          <a:p>
            <a:r>
              <a:rPr lang="en-US" sz="1600" b="1" i="1" strike="noStrike" spc="-1">
                <a:solidFill>
                  <a:srgbClr val="FFFFFF"/>
                </a:solidFill>
                <a:latin typeface="Arial"/>
              </a:rPr>
              <a:t>Выносливость </a:t>
            </a: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— это способность человека совершать работу заданной интенсивности в течение возможно более длительного времени</a:t>
            </a:r>
          </a:p>
          <a:p>
            <a:pPr algn="just"/>
            <a:endParaRPr lang="en-US" sz="1600" b="0" strike="noStrike" spc="-1">
              <a:solidFill>
                <a:srgbClr val="FFFFFF"/>
              </a:solidFill>
              <a:latin typeface="Arial"/>
            </a:endParaRPr>
          </a:p>
          <a:p>
            <a:r>
              <a:rPr lang="en-US" sz="1600" b="1" i="1" strike="noStrike" spc="-1">
                <a:solidFill>
                  <a:srgbClr val="FFFFFF"/>
                </a:solidFill>
                <a:latin typeface="Arial"/>
              </a:rPr>
              <a:t>Гибкость</a:t>
            </a: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 — это способность выполнять движения с большой амплитудой. Термином «гибкость» пользуются в тех случаях, когда речь идёт о подвижности в суставах всего тела.</a:t>
            </a:r>
          </a:p>
          <a:p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Для воспитания гибкости используют: активные движения с постепенно увеличивающейся амплитудой.</a:t>
            </a:r>
          </a:p>
          <a:p>
            <a:endParaRPr lang="en-US" sz="1600" b="0" strike="noStrike" spc="-1">
              <a:solidFill>
                <a:srgbClr val="FFFFFF"/>
              </a:solidFill>
              <a:latin typeface="Arial"/>
            </a:endParaRPr>
          </a:p>
          <a:p>
            <a:pPr algn="just"/>
            <a:endParaRPr lang="en-US" sz="1600" b="0" strike="noStrike" spc="-1">
              <a:solidFill>
                <a:srgbClr val="FFFFFF"/>
              </a:solidFill>
              <a:latin typeface="Arial"/>
            </a:endParaRPr>
          </a:p>
          <a:p>
            <a:pPr algn="just"/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2295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ustomShape 1"/>
          <p:cNvSpPr/>
          <p:nvPr/>
        </p:nvSpPr>
        <p:spPr>
          <a:xfrm>
            <a:off x="324000" y="322200"/>
            <a:ext cx="8280360" cy="6178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/>
          <a:p>
            <a:pPr algn="just"/>
            <a:r>
              <a:rPr lang="en-US" sz="1600" b="1" i="1" strike="noStrike" spc="-1" dirty="0" err="1">
                <a:solidFill>
                  <a:srgbClr val="FFFFFF"/>
                </a:solidFill>
                <a:latin typeface="Arial"/>
              </a:rPr>
              <a:t>Сила</a:t>
            </a:r>
            <a:r>
              <a:rPr lang="en-US" sz="1600" b="1" i="1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—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способность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человека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преодолевать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внешнее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сопротивление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или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противодействовать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ему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за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счет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мышечных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усилий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.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Средствами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воспитания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силы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являются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упражнения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,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при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выполнении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которых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преодолевается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сопротивление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массы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собственного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тела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(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подтягивания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,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приседания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),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массы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партнера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и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др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.</a:t>
            </a:r>
            <a:r>
              <a:rPr lang="en-US" sz="3200" b="0" strike="noStrike" spc="-1" dirty="0">
                <a:solidFill>
                  <a:srgbClr val="FFFFFF"/>
                </a:solidFill>
                <a:latin typeface="Arial"/>
              </a:rPr>
              <a:t> </a:t>
            </a:r>
          </a:p>
          <a:p>
            <a:pPr algn="just"/>
            <a:r>
              <a:rPr lang="en-US" sz="1600" b="1" i="1" strike="noStrike" spc="-1" dirty="0" err="1">
                <a:solidFill>
                  <a:srgbClr val="FFFFFF"/>
                </a:solidFill>
                <a:latin typeface="Arial"/>
              </a:rPr>
              <a:t>Быстрота</a:t>
            </a:r>
            <a:r>
              <a:rPr lang="en-US" sz="1600" b="1" i="1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—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способность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человека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выполнять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движения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в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минимально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короткий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срок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.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Средствами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воспитания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быстроты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будут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такие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движения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,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которые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можно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выполнить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с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максимальной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скоростью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.</a:t>
            </a:r>
          </a:p>
          <a:p>
            <a:pPr algn="just"/>
            <a:endParaRPr lang="en-US" sz="1600" b="0" strike="noStrike" spc="-1" dirty="0">
              <a:solidFill>
                <a:srgbClr val="FFFFFF"/>
              </a:solidFill>
              <a:latin typeface="Arial"/>
            </a:endParaRPr>
          </a:p>
          <a:p>
            <a:r>
              <a:rPr lang="en-US" sz="1600" b="1" i="1" strike="noStrike" spc="-1" dirty="0" err="1">
                <a:solidFill>
                  <a:srgbClr val="FFFFFF"/>
                </a:solidFill>
                <a:latin typeface="Arial"/>
              </a:rPr>
              <a:t>Ловкость</a:t>
            </a:r>
            <a:r>
              <a:rPr lang="en-US" sz="1600" b="1" i="1" strike="noStrike" spc="-1" dirty="0">
                <a:solidFill>
                  <a:srgbClr val="FFFFFF"/>
                </a:solidFill>
                <a:latin typeface="Arial"/>
              </a:rPr>
              <a:t> —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это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способность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человека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перестраивать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свою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двигательную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деятельность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в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соответствии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с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требованиями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внезапно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меняющейся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обстановки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.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Ловкость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способствует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совершенствованию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функций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вестибулярного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аппарата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.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Эффективными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средствами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воспитания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ловкости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являются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подвижные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и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спортивные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игры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, 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акробатика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и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др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. </a:t>
            </a:r>
          </a:p>
          <a:p>
            <a:r>
              <a:rPr lang="en-US" sz="1600" b="1" i="1" strike="noStrike" spc="-1" dirty="0" err="1">
                <a:solidFill>
                  <a:srgbClr val="FFFFFF"/>
                </a:solidFill>
                <a:latin typeface="Arial"/>
              </a:rPr>
              <a:t>Выносливость</a:t>
            </a:r>
            <a:r>
              <a:rPr lang="en-US" sz="1600" b="1" i="1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—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это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способность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человека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совершать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работу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заданной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интенсивности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в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течение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возможно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более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длительного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времени</a:t>
            </a:r>
            <a:endParaRPr lang="en-US" sz="1600" b="0" strike="noStrike" spc="-1" dirty="0">
              <a:solidFill>
                <a:srgbClr val="FFFFFF"/>
              </a:solidFill>
              <a:latin typeface="Arial"/>
            </a:endParaRPr>
          </a:p>
          <a:p>
            <a:pPr algn="just"/>
            <a:endParaRPr lang="en-US" sz="1600" b="0" strike="noStrike" spc="-1" dirty="0">
              <a:solidFill>
                <a:srgbClr val="FFFFFF"/>
              </a:solidFill>
              <a:latin typeface="Arial"/>
            </a:endParaRPr>
          </a:p>
          <a:p>
            <a:r>
              <a:rPr lang="en-US" sz="1600" b="1" i="1" strike="noStrike" spc="-1" dirty="0" err="1">
                <a:solidFill>
                  <a:srgbClr val="FFFFFF"/>
                </a:solidFill>
                <a:latin typeface="Arial"/>
              </a:rPr>
              <a:t>Гибкость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—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это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способность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выполнять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движения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с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большой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амплитудой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.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Термином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«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гибкость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»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пользуются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в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тех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случаях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,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когда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речь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идёт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о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подвижности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в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суставах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всего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тела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.</a:t>
            </a:r>
          </a:p>
          <a:p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Для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воспитания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гибкости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используют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: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активные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движения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с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постепенно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увеличивающейся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600" b="0" strike="noStrike" spc="-1" dirty="0" err="1">
                <a:solidFill>
                  <a:srgbClr val="FFFFFF"/>
                </a:solidFill>
                <a:latin typeface="Arial"/>
              </a:rPr>
              <a:t>амплитудой</a:t>
            </a:r>
            <a:r>
              <a:rPr lang="en-US" sz="1600" b="0" strike="noStrike" spc="-1" dirty="0">
                <a:solidFill>
                  <a:srgbClr val="FFFFFF"/>
                </a:solidFill>
                <a:latin typeface="Arial"/>
              </a:rPr>
              <a:t>.</a:t>
            </a:r>
          </a:p>
          <a:p>
            <a:endParaRPr lang="en-US" sz="1600" b="0" strike="noStrike" spc="-1" dirty="0">
              <a:solidFill>
                <a:srgbClr val="FFFFFF"/>
              </a:solidFill>
              <a:latin typeface="Arial"/>
            </a:endParaRPr>
          </a:p>
          <a:p>
            <a:pPr algn="just"/>
            <a:endParaRPr lang="en-US" sz="1600" b="0" strike="noStrike" spc="-1" dirty="0">
              <a:solidFill>
                <a:srgbClr val="FFFFFF"/>
              </a:solidFill>
              <a:latin typeface="Arial"/>
            </a:endParaRPr>
          </a:p>
          <a:p>
            <a:pPr algn="just"/>
            <a:endParaRPr lang="en-US" sz="1600" b="0" strike="noStrike" spc="-1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2295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179280" y="68040"/>
            <a:ext cx="8569440" cy="3987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/>
          <a:p>
            <a:pPr marL="342720" indent="-342720" algn="ctr"/>
            <a:r>
              <a:rPr lang="en-US" sz="1600" b="1" strike="noStrike" spc="-1">
                <a:solidFill>
                  <a:srgbClr val="FFFFFF"/>
                </a:solidFill>
                <a:latin typeface="Arial"/>
              </a:rPr>
              <a:t>Основные характеристики  комплексов:</a:t>
            </a: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 algn="ctr"/>
            <a:endParaRPr lang="en-US" sz="16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buClr>
                <a:srgbClr val="FFFFFF"/>
              </a:buClr>
              <a:buFont typeface="Arial"/>
              <a:buAutoNum type="arabicPeriod"/>
            </a:pP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подбор упражнений соответствует возрасту и подготовленности занимающихся;</a:t>
            </a:r>
          </a:p>
          <a:p>
            <a:pPr marL="342720" indent="-342720">
              <a:buClr>
                <a:srgbClr val="FFFFFF"/>
              </a:buClr>
              <a:buFont typeface="Arial"/>
              <a:buAutoNum type="arabicPeriod"/>
            </a:pP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продолжительность основных программных комплексов обусловлена возрастом занимающихся;</a:t>
            </a:r>
          </a:p>
          <a:p>
            <a:pPr marL="342720" indent="-342720"/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3. упражнения согласованы с музыкой и передают   её настроение;</a:t>
            </a:r>
          </a:p>
          <a:p>
            <a:pPr marL="342720" indent="-342720"/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4. основная структура сохраняется;</a:t>
            </a:r>
          </a:p>
          <a:p>
            <a:pPr marL="342720" indent="-342720"/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5. упражнения распределяются с учётом возрастания физиологической нагрузки к основной части;</a:t>
            </a:r>
          </a:p>
          <a:p>
            <a:pPr marL="342720" indent="-342720"/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6. программы включают упражнения разной направленности;</a:t>
            </a:r>
          </a:p>
          <a:p>
            <a:pPr marL="342720" indent="-342720"/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7. для разгрузки позвоночника и коррекции осанки включены упражнения из положения лёжа и сидя на полу.</a:t>
            </a:r>
          </a:p>
          <a:p>
            <a:pPr marL="342720" indent="-342720"/>
            <a:endParaRPr lang="en-US" sz="16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buClr>
                <a:srgbClr val="FFFFFF"/>
              </a:buClr>
              <a:buFont typeface="Arial"/>
              <a:buAutoNum type="arabicPeriod"/>
            </a:pP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/>
            <a:endParaRPr lang="en-US" sz="16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buClr>
                <a:srgbClr val="FFFFFF"/>
              </a:buClr>
              <a:buFont typeface="Arial"/>
              <a:buChar char="•"/>
            </a:pP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098" name="Picture 2" descr="C:\Users\123456\Desktop\IMG-20200221-WA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281" y="4572000"/>
            <a:ext cx="3302723" cy="185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23456\Desktop\P10503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241006"/>
            <a:ext cx="2600325" cy="195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23456\Desktop\P10407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80" y="3170243"/>
            <a:ext cx="2600325" cy="195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body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Словесный метод – это рассказ, беседа, словесное сопровождение движений под музыку.</a:t>
            </a:r>
          </a:p>
          <a:p>
            <a:pPr>
              <a:buNone/>
            </a:pPr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Наглядный метод – это показ упражнений, прослушивание ритма и усвоение темпа движений.</a:t>
            </a:r>
          </a:p>
          <a:p>
            <a:pPr>
              <a:buNone/>
            </a:pPr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Практический метод – основан на активной двигательной деятельности самих детей.</a:t>
            </a:r>
          </a:p>
          <a:p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spc="50" dirty="0">
                <a:ln w="11430"/>
                <a:solidFill>
                  <a:schemeClr val="bg1"/>
                </a:solidFill>
              </a:rPr>
              <a:t>Методы обучения на занятиях </a:t>
            </a:r>
            <a:br>
              <a:rPr lang="ru-RU" sz="3600" b="1" spc="50" dirty="0">
                <a:ln w="11430"/>
                <a:solidFill>
                  <a:schemeClr val="bg1"/>
                </a:solidFill>
              </a:rPr>
            </a:br>
            <a:r>
              <a:rPr lang="ru-RU" sz="3600" b="1" spc="50" dirty="0">
                <a:ln w="11430"/>
                <a:solidFill>
                  <a:schemeClr val="bg1"/>
                </a:solidFill>
              </a:rPr>
              <a:t>ритмической гимнастикой:</a:t>
            </a:r>
            <a:br>
              <a:rPr lang="ru-RU" sz="3600" b="1" spc="50" dirty="0">
                <a:ln w="11430"/>
                <a:solidFill>
                  <a:schemeClr val="bg1"/>
                </a:solidFill>
              </a:rPr>
            </a:b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100_233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846" r="2846"/>
          <a:stretch>
            <a:fillRect/>
          </a:stretch>
        </p:blipFill>
        <p:spPr>
          <a:xfrm>
            <a:off x="4724400" y="1600200"/>
            <a:ext cx="2819400" cy="2378927"/>
          </a:xfrm>
          <a:ln/>
        </p:spPr>
      </p:pic>
      <p:pic>
        <p:nvPicPr>
          <p:cNvPr id="8" name="Picture 2" descr="C:\Documents and Settings\user\Рабочий стол\DSC00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592264"/>
            <a:ext cx="3154891" cy="2366168"/>
          </a:xfrm>
          <a:prstGeom prst="rect">
            <a:avLst/>
          </a:prstGeom>
          <a:noFill/>
        </p:spPr>
      </p:pic>
      <p:pic>
        <p:nvPicPr>
          <p:cNvPr id="9" name="Рисунок 8" descr="IMG_32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1200" y="4114800"/>
            <a:ext cx="3152764" cy="244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645"/>
            <a:ext cx="8229600" cy="1590308"/>
          </a:xfrm>
        </p:spPr>
        <p:txBody>
          <a:bodyPr/>
          <a:lstStyle/>
          <a:p>
            <a:pPr algn="ctr"/>
            <a:r>
              <a:rPr lang="ru-RU" sz="3600" b="1" spc="50" dirty="0">
                <a:ln w="11430"/>
                <a:solidFill>
                  <a:schemeClr val="bg1"/>
                </a:solidFill>
              </a:rPr>
              <a:t>Место ритмической гимнастики </a:t>
            </a:r>
            <a:br>
              <a:rPr lang="ru-RU" sz="3600" b="1" spc="50" dirty="0">
                <a:ln w="11430"/>
                <a:solidFill>
                  <a:schemeClr val="bg1"/>
                </a:solidFill>
              </a:rPr>
            </a:br>
            <a:r>
              <a:rPr lang="ru-RU" sz="3600" b="1" spc="50" dirty="0">
                <a:ln w="11430"/>
                <a:solidFill>
                  <a:schemeClr val="bg1"/>
                </a:solidFill>
              </a:rPr>
              <a:t>в двигательном режиме.</a:t>
            </a:r>
            <a:br>
              <a:rPr lang="ru-RU" sz="3600" b="1" spc="50" dirty="0">
                <a:ln w="11430"/>
                <a:solidFill>
                  <a:schemeClr val="bg1"/>
                </a:solidFill>
              </a:rPr>
            </a:b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Ритмическая гимнастика используется:</a:t>
            </a:r>
          </a:p>
          <a:p>
            <a:r>
              <a:rPr lang="ru-RU" b="1" dirty="0">
                <a:solidFill>
                  <a:schemeClr val="bg1"/>
                </a:solidFill>
              </a:rPr>
              <a:t>Как дополнительные занятия два раза в неделю. </a:t>
            </a:r>
          </a:p>
          <a:p>
            <a:r>
              <a:rPr lang="ru-RU" b="1" dirty="0">
                <a:solidFill>
                  <a:schemeClr val="bg1"/>
                </a:solidFill>
              </a:rPr>
              <a:t>Как часть физкультурного занятия в виде ритм – блока.</a:t>
            </a:r>
          </a:p>
          <a:p>
            <a:r>
              <a:rPr lang="ru-RU" b="1" dirty="0">
                <a:solidFill>
                  <a:schemeClr val="bg1"/>
                </a:solidFill>
              </a:rPr>
              <a:t>В виде утренней гимнастики.</a:t>
            </a:r>
          </a:p>
          <a:p>
            <a:r>
              <a:rPr lang="ru-RU" b="1" dirty="0">
                <a:solidFill>
                  <a:schemeClr val="bg1"/>
                </a:solidFill>
              </a:rPr>
              <a:t>Как показательные выступления на физкультурных и музыкальных праздниках.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23456\Desktop\20180705_0936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259029"/>
            <a:ext cx="2421290" cy="305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23456\Desktop\20180705_0927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617405"/>
            <a:ext cx="2427288" cy="323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06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704</TotalTime>
  <Words>878</Words>
  <Application>Microsoft Office PowerPoint</Application>
  <PresentationFormat>Экран (4:3)</PresentationFormat>
  <Paragraphs>78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Наш детский сад работает на основе программы «Детский сад 2100»</vt:lpstr>
      <vt:lpstr>Актуальность опыта работы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Методы обучения на занятиях  ритмической гимнастикой: </vt:lpstr>
      <vt:lpstr>Место ритмической гимнастики  в двигательном режиме. </vt:lpstr>
      <vt:lpstr>Правила выполнения упражнений: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user</dc:creator>
  <dc:description/>
  <cp:lastModifiedBy>123456</cp:lastModifiedBy>
  <cp:revision>40</cp:revision>
  <dcterms:created xsi:type="dcterms:W3CDTF">2013-12-06T09:18:44Z</dcterms:created>
  <dcterms:modified xsi:type="dcterms:W3CDTF">2020-04-28T21:50:39Z</dcterms:modified>
  <dc:language>en-US</dc:language>
</cp:coreProperties>
</file>