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9D1C3-5430-47A2-A534-9A55B4C5FDB6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C51E5-71E2-43C1-80B2-1C4A2215D7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9D1C3-5430-47A2-A534-9A55B4C5FDB6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C51E5-71E2-43C1-80B2-1C4A2215D7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9D1C3-5430-47A2-A534-9A55B4C5FDB6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C51E5-71E2-43C1-80B2-1C4A2215D734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9D1C3-5430-47A2-A534-9A55B4C5FDB6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C51E5-71E2-43C1-80B2-1C4A2215D73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9D1C3-5430-47A2-A534-9A55B4C5FDB6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C51E5-71E2-43C1-80B2-1C4A2215D7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9D1C3-5430-47A2-A534-9A55B4C5FDB6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C51E5-71E2-43C1-80B2-1C4A2215D73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9D1C3-5430-47A2-A534-9A55B4C5FDB6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C51E5-71E2-43C1-80B2-1C4A2215D7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9D1C3-5430-47A2-A534-9A55B4C5FDB6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C51E5-71E2-43C1-80B2-1C4A2215D7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9D1C3-5430-47A2-A534-9A55B4C5FDB6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C51E5-71E2-43C1-80B2-1C4A2215D7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9D1C3-5430-47A2-A534-9A55B4C5FDB6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C51E5-71E2-43C1-80B2-1C4A2215D734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9D1C3-5430-47A2-A534-9A55B4C5FDB6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C51E5-71E2-43C1-80B2-1C4A2215D73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CA99D1C3-5430-47A2-A534-9A55B4C5FDB6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24AC51E5-71E2-43C1-80B2-1C4A2215D73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492896"/>
            <a:ext cx="7772400" cy="1584176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«Здоровый образ жизни – мой выбор!»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077071"/>
            <a:ext cx="6400800" cy="172819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Подготовила: воспитатель МДОУ «Детский сад №30»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Савинкова Татьяна Ивановна</a:t>
            </a:r>
          </a:p>
          <a:p>
            <a:r>
              <a:rPr lang="ru-RU" b="1" dirty="0">
                <a:solidFill>
                  <a:schemeClr val="tx1"/>
                </a:solidFill>
              </a:rPr>
              <a:t>г</a:t>
            </a:r>
            <a:r>
              <a:rPr lang="ru-RU" b="1" dirty="0" smtClean="0">
                <a:solidFill>
                  <a:schemeClr val="tx1"/>
                </a:solidFill>
              </a:rPr>
              <a:t>. Щекино, Тульская область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2020г.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IMG_32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3848" y="359799"/>
            <a:ext cx="3000364" cy="23268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4731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Работа с родителями по формированию ЗОЖ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395536" y="1628800"/>
            <a:ext cx="4103311" cy="449768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Формы работы с родителями:</a:t>
            </a:r>
          </a:p>
          <a:p>
            <a:pPr marL="0" indent="0">
              <a:buNone/>
            </a:pPr>
            <a:r>
              <a:rPr lang="ru-RU" dirty="0" smtClean="0"/>
              <a:t>-совместные утренние зарядки</a:t>
            </a:r>
          </a:p>
          <a:p>
            <a:pPr marL="0" indent="0">
              <a:buNone/>
            </a:pPr>
            <a:r>
              <a:rPr lang="ru-RU" dirty="0" smtClean="0"/>
              <a:t>-совметные праздники, соревнования, конкурсы;</a:t>
            </a:r>
          </a:p>
          <a:p>
            <a:pPr marL="0" indent="0">
              <a:buNone/>
            </a:pPr>
            <a:r>
              <a:rPr lang="ru-RU" dirty="0" smtClean="0"/>
              <a:t>-наглядная агитация;</a:t>
            </a:r>
          </a:p>
          <a:p>
            <a:pPr marL="0" indent="0">
              <a:buNone/>
            </a:pPr>
            <a:r>
              <a:rPr lang="ru-RU" dirty="0" smtClean="0"/>
              <a:t>-консультации и беседы;</a:t>
            </a:r>
          </a:p>
          <a:p>
            <a:pPr marL="0" indent="0">
              <a:buNone/>
            </a:pPr>
            <a:r>
              <a:rPr lang="ru-RU" dirty="0" smtClean="0"/>
              <a:t>-родительские собрания;</a:t>
            </a:r>
          </a:p>
          <a:p>
            <a:pPr marL="0" indent="0">
              <a:buNone/>
            </a:pPr>
            <a:r>
              <a:rPr lang="ru-RU" dirty="0" smtClean="0"/>
              <a:t>-мастре-классы;</a:t>
            </a:r>
          </a:p>
          <a:p>
            <a:pPr marL="0" indent="0">
              <a:buNone/>
            </a:pPr>
            <a:r>
              <a:rPr lang="ru-RU" dirty="0" smtClean="0"/>
              <a:t>-семинары;</a:t>
            </a:r>
          </a:p>
          <a:p>
            <a:pPr marL="0" indent="0">
              <a:buNone/>
            </a:pPr>
            <a:r>
              <a:rPr lang="ru-RU" dirty="0" smtClean="0"/>
              <a:t>-круглые столы и т.д.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4645152" y="1700808"/>
            <a:ext cx="3887288" cy="4425672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5123" name="Picture 3" descr="F:\Д_С № 30\Рабочий стол_1\Всё для аттестации\Гусакова\Лена фото\P105019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700808"/>
            <a:ext cx="2890846" cy="21940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DEVICE\Desktop\P10601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313165"/>
            <a:ext cx="2843718" cy="21327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DEVICE\Desktop\P106013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5932" y="2769977"/>
            <a:ext cx="2314782" cy="30863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601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/>
              <a:t>Будьте здоровы!</a:t>
            </a:r>
            <a:endParaRPr lang="ru-RU" sz="4400" b="1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1916832"/>
            <a:ext cx="3727648" cy="1621896"/>
          </a:xfrm>
        </p:spPr>
        <p:txBody>
          <a:bodyPr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Спасибо за внимание!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DEVICE\Desktop\DSCN03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772816"/>
            <a:ext cx="4895991" cy="39604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067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7" y="1988840"/>
            <a:ext cx="7524824" cy="41373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/>
              <a:t>1.Режим дня</a:t>
            </a:r>
          </a:p>
          <a:p>
            <a:pPr marL="0" indent="0">
              <a:buNone/>
            </a:pPr>
            <a:r>
              <a:rPr lang="ru-RU" sz="2800" b="1" dirty="0"/>
              <a:t>2.Правильное </a:t>
            </a:r>
            <a:r>
              <a:rPr lang="ru-RU" sz="2800" b="1" dirty="0" smtClean="0"/>
              <a:t>питание</a:t>
            </a:r>
            <a:endParaRPr lang="ru-RU" sz="2800" b="1" dirty="0"/>
          </a:p>
          <a:p>
            <a:pPr marL="0" indent="0">
              <a:buNone/>
            </a:pPr>
            <a:r>
              <a:rPr lang="ru-RU" sz="2800" b="1" dirty="0"/>
              <a:t>3.Рациональная двигательная </a:t>
            </a:r>
            <a:r>
              <a:rPr lang="ru-RU" sz="2800" b="1" dirty="0" smtClean="0"/>
              <a:t>активность</a:t>
            </a:r>
            <a:endParaRPr lang="ru-RU" sz="2800" dirty="0"/>
          </a:p>
          <a:p>
            <a:pPr marL="0" indent="0">
              <a:buNone/>
            </a:pPr>
            <a:r>
              <a:rPr lang="ru-RU" sz="2800" b="1" dirty="0" smtClean="0"/>
              <a:t>4.Закаливание </a:t>
            </a:r>
            <a:r>
              <a:rPr lang="ru-RU" sz="2800" b="1" dirty="0"/>
              <a:t>организма   </a:t>
            </a:r>
            <a:endParaRPr lang="ru-RU" sz="2800" b="1" dirty="0" smtClean="0"/>
          </a:p>
          <a:p>
            <a:pPr marL="0" indent="0">
              <a:buNone/>
            </a:pPr>
            <a:r>
              <a:rPr lang="ru-RU" sz="2800" b="1" dirty="0"/>
              <a:t>5. Сохранение стабильного психоэмоционального </a:t>
            </a:r>
            <a:r>
              <a:rPr lang="ru-RU" sz="2800" b="1" dirty="0" smtClean="0"/>
              <a:t>состояния</a:t>
            </a:r>
            <a:endParaRPr lang="ru-RU" sz="2800" b="1" dirty="0"/>
          </a:p>
          <a:p>
            <a:pPr marL="0" indent="0">
              <a:buNone/>
            </a:pPr>
            <a:r>
              <a:rPr lang="ru-RU" sz="2800" b="1" dirty="0"/>
              <a:t>6. Соблюдение правил личной гигиены</a:t>
            </a:r>
            <a:endParaRPr lang="ru-RU" sz="2800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Компоненты ЗОЖ: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48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Режим дня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412776"/>
            <a:ext cx="4103311" cy="4713704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b="1" dirty="0"/>
              <a:t>режим дня предусматривает</a:t>
            </a:r>
            <a:r>
              <a:rPr lang="ru-RU" dirty="0"/>
              <a:t>:</a:t>
            </a:r>
          </a:p>
          <a:p>
            <a:r>
              <a:rPr lang="ru-RU" dirty="0"/>
              <a:t>1. Чередование физической, умственной деятельности и отдыха.</a:t>
            </a:r>
          </a:p>
          <a:p>
            <a:r>
              <a:rPr lang="ru-RU" dirty="0"/>
              <a:t>2. Регулярный прием пищи.</a:t>
            </a:r>
          </a:p>
          <a:p>
            <a:r>
              <a:rPr lang="ru-RU" dirty="0"/>
              <a:t>3. Сон с точным временем подъема и отхода ко сну. Сон влияет на улучшение общего самочувствия детей.</a:t>
            </a:r>
          </a:p>
          <a:p>
            <a:r>
              <a:rPr lang="ru-RU" dirty="0"/>
              <a:t>4. Комплекс гигиенических мероприятий.</a:t>
            </a:r>
          </a:p>
          <a:p>
            <a:r>
              <a:rPr lang="ru-RU" dirty="0"/>
              <a:t>5. Достаточную продолжительность прогулок и пребывания на открытом воздухе при высокой двигательной активности.</a:t>
            </a:r>
          </a:p>
          <a:p>
            <a:pPr marL="0" indent="0">
              <a:buNone/>
            </a:pPr>
            <a:r>
              <a:rPr lang="ru-RU" dirty="0" smtClean="0"/>
              <a:t>А также игры, занятия и праздники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45152" y="1484784"/>
            <a:ext cx="4103312" cy="4641696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 descr="C:\Users\DEVICE\Desktop\DSC012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980728"/>
            <a:ext cx="2769592" cy="20771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DEVICE\Desktop\IMG_33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780928"/>
            <a:ext cx="2998475" cy="22503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F:\Д_С № 30\Рабочий стол_1\Всё для аттестации\Гусакова\101MSDCF\DSC0007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509120"/>
            <a:ext cx="2880434" cy="21602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944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Правильное питание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683567" y="1412776"/>
            <a:ext cx="3815279" cy="471370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4645152" y="1268760"/>
            <a:ext cx="4103312" cy="4857720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dirty="0" smtClean="0"/>
              <a:t>Здоровье </a:t>
            </a:r>
            <a:r>
              <a:rPr lang="ru-RU" dirty="0"/>
              <a:t>детей невозможно обеспечить без рационального питания, которое является необходимым условием их гармоничного роста, физического и нервно-психического развития, устойчивости к действию инфекций и других неблагоприятных факторов внешней среды. Кроме того правильно организованное питание формирует у детей культурно-гигиенические навыки, полезные привычки, так называемое рациональное пищевое поведение, закладывает основы культуры питания.</a:t>
            </a:r>
            <a:endParaRPr lang="ru-RU" dirty="0"/>
          </a:p>
        </p:txBody>
      </p:sp>
      <p:pic>
        <p:nvPicPr>
          <p:cNvPr id="6" name="Picture 3" descr="C:\Users\DEVICE\Desktop\DSC012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50221"/>
            <a:ext cx="2895489" cy="21668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DEVICE\Desktop\IMG_20170317_1529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541" y="3861048"/>
            <a:ext cx="2919572" cy="21938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8057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>
                <a:solidFill>
                  <a:srgbClr val="FF0000"/>
                </a:solidFill>
              </a:rPr>
              <a:t>Рациональная </a:t>
            </a:r>
            <a:r>
              <a:rPr lang="ru-RU" b="1" dirty="0">
                <a:solidFill>
                  <a:srgbClr val="FF0000"/>
                </a:solidFill>
              </a:rPr>
              <a:t>двигательная </a:t>
            </a:r>
            <a:r>
              <a:rPr lang="ru-RU" b="1" dirty="0" smtClean="0">
                <a:solidFill>
                  <a:srgbClr val="FF0000"/>
                </a:solidFill>
              </a:rPr>
              <a:t>активность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683567" y="1772816"/>
            <a:ext cx="3815279" cy="43536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Двигательная активность детей в ДОУ организуется через разные формы:</a:t>
            </a:r>
          </a:p>
          <a:p>
            <a:pPr marL="0" indent="0">
              <a:buNone/>
            </a:pPr>
            <a:r>
              <a:rPr lang="ru-RU" dirty="0" smtClean="0"/>
              <a:t>-утренняя гимнастика;</a:t>
            </a:r>
          </a:p>
          <a:p>
            <a:pPr marL="0" indent="0">
              <a:buNone/>
            </a:pPr>
            <a:r>
              <a:rPr lang="ru-RU" dirty="0" smtClean="0"/>
              <a:t>-физкультурные занятия;</a:t>
            </a:r>
          </a:p>
          <a:p>
            <a:pPr marL="0" indent="0">
              <a:buNone/>
            </a:pPr>
            <a:r>
              <a:rPr lang="ru-RU" dirty="0" smtClean="0"/>
              <a:t>-физминутки;</a:t>
            </a:r>
          </a:p>
          <a:p>
            <a:pPr marL="0" indent="0">
              <a:buNone/>
            </a:pPr>
            <a:r>
              <a:rPr lang="ru-RU" dirty="0" smtClean="0"/>
              <a:t>-подвижные и малоподвижные игры;</a:t>
            </a:r>
          </a:p>
          <a:p>
            <a:pPr marL="0" indent="0">
              <a:buNone/>
            </a:pPr>
            <a:r>
              <a:rPr lang="ru-RU" dirty="0" smtClean="0"/>
              <a:t>-праздники, соревнования и спортивные досуги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4645152" y="1916832"/>
            <a:ext cx="3743272" cy="420964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DEVICE\Desktop\P10407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181" y="1124744"/>
            <a:ext cx="2723795" cy="20428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DEVICE\Desktop\IMG_20170412_1013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402" y="4776512"/>
            <a:ext cx="2757598" cy="20681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я\Desktop\Могилевцева\Новая папка (2)\IMG_32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02937" y="2794239"/>
            <a:ext cx="2894832" cy="21711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8254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Закаливание </a:t>
            </a:r>
            <a:r>
              <a:rPr lang="ru-RU" b="1" dirty="0">
                <a:solidFill>
                  <a:srgbClr val="FF0000"/>
                </a:solidFill>
              </a:rPr>
              <a:t>организма  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4645152" y="1340768"/>
            <a:ext cx="4175320" cy="478571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/>
              <a:t>Закаливание представляет собой комплекс мероприятий, направленных на оздоровление человека, нормализацию его терморегуляции, что ведет к значительному повышению уровня устойчивости к простудным и инфекционным заболеваниям. Процедуры, проводимые с целью оздоровления в группах, также направлены на поднятие уровня иммунитета, причем данные методы следует проводить с учетом возраста малыша и его состояния здоровья.</a:t>
            </a:r>
            <a:endParaRPr lang="ru-RU" dirty="0"/>
          </a:p>
        </p:txBody>
      </p:sp>
      <p:pic>
        <p:nvPicPr>
          <p:cNvPr id="6" name="Picture 2" descr="E:\IMG_476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95536" y="1484784"/>
            <a:ext cx="2163188" cy="291797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0" name="Picture 2" descr="F:\Д_С № 30\Рабочий стол_1\Всё для аттестации\Аттестация Ганца\зимняя прогулка\IMG_32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933056"/>
            <a:ext cx="2808312" cy="25584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196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>
                <a:solidFill>
                  <a:srgbClr val="FF0000"/>
                </a:solidFill>
              </a:rPr>
              <a:t>Сохранение </a:t>
            </a:r>
            <a:r>
              <a:rPr lang="ru-RU" b="1" dirty="0">
                <a:solidFill>
                  <a:srgbClr val="FF0000"/>
                </a:solidFill>
              </a:rPr>
              <a:t>стабильного психоэмоционального </a:t>
            </a:r>
            <a:r>
              <a:rPr lang="ru-RU" b="1" dirty="0" smtClean="0">
                <a:solidFill>
                  <a:srgbClr val="FF0000"/>
                </a:solidFill>
              </a:rPr>
              <a:t>состояния</a:t>
            </a:r>
            <a:r>
              <a:rPr lang="ru-RU" dirty="0" smtClean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395536" y="1700808"/>
            <a:ext cx="4103311" cy="4608512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b="1" dirty="0"/>
              <a:t>Эмоции ребенка отличаются от эмоций взрослого:</a:t>
            </a:r>
            <a:endParaRPr lang="ru-RU" dirty="0"/>
          </a:p>
          <a:p>
            <a:r>
              <a:rPr lang="ru-RU" b="1" dirty="0"/>
              <a:t>Многообразием;</a:t>
            </a:r>
            <a:endParaRPr lang="ru-RU" dirty="0"/>
          </a:p>
          <a:p>
            <a:r>
              <a:rPr lang="ru-RU" b="1" dirty="0"/>
              <a:t>Открытостью;</a:t>
            </a:r>
            <a:endParaRPr lang="ru-RU" dirty="0"/>
          </a:p>
          <a:p>
            <a:r>
              <a:rPr lang="ru-RU" b="1" dirty="0"/>
              <a:t>Слитностью и частой сменяемостью;</a:t>
            </a:r>
            <a:endParaRPr lang="ru-RU" dirty="0"/>
          </a:p>
          <a:p>
            <a:r>
              <a:rPr lang="ru-RU" b="1" dirty="0"/>
              <a:t>Подвижностью;</a:t>
            </a:r>
            <a:endParaRPr lang="ru-RU" dirty="0"/>
          </a:p>
          <a:p>
            <a:r>
              <a:rPr lang="ru-RU" b="1" dirty="0"/>
              <a:t>Импульсивностью;</a:t>
            </a:r>
            <a:endParaRPr lang="ru-RU" dirty="0"/>
          </a:p>
          <a:p>
            <a:r>
              <a:rPr lang="ru-RU" b="1" dirty="0"/>
              <a:t>Неосознанностью;</a:t>
            </a:r>
            <a:endParaRPr lang="ru-RU" dirty="0"/>
          </a:p>
          <a:p>
            <a:r>
              <a:rPr lang="ru-RU" b="1" dirty="0"/>
              <a:t>Связаны с выражением своих возможностей;</a:t>
            </a:r>
            <a:endParaRPr lang="ru-RU" dirty="0"/>
          </a:p>
          <a:p>
            <a:r>
              <a:rPr lang="ru-RU" b="1" dirty="0"/>
              <a:t>Ситуативны (процесс возбуждения преобладает над</a:t>
            </a:r>
            <a:endParaRPr lang="ru-RU" dirty="0"/>
          </a:p>
          <a:p>
            <a:r>
              <a:rPr lang="ru-RU" b="1" dirty="0"/>
              <a:t>процессами торможения).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Гармоничное развитие эмоциональной сферы возможно только при условии бережного подхода к формированию чувств маленького ребенка с учетом психофизиологических особенностей каждого возрастного этапа.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4645152" y="1772816"/>
            <a:ext cx="4031304" cy="446449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7" name="Picture 3" descr="F:\Д_С № 30\Рабочий стол_1\Всё для аттестации\Аттестация Захарова\МУЗЫКОТЕРАПИЯ\IMG-20200221-WA00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221088"/>
            <a:ext cx="3309703" cy="24482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F:\Д_С № 30\Рабочий стол_1\Всё для аттестации\Аттестация Захарова\МУЗЫКОТЕРАПИЯ\IMG-20200221-WA00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140" y="1556792"/>
            <a:ext cx="2045092" cy="25922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505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>
                <a:solidFill>
                  <a:srgbClr val="FF0000"/>
                </a:solidFill>
              </a:rPr>
              <a:t> Соблюдение </a:t>
            </a:r>
            <a:r>
              <a:rPr lang="ru-RU" b="1" dirty="0">
                <a:solidFill>
                  <a:srgbClr val="FF0000"/>
                </a:solidFill>
              </a:rPr>
              <a:t>правил личной гигиены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467544" y="1700808"/>
            <a:ext cx="4031303" cy="442567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Понятие « личная гигиена» включает заботу о чистоте тела, постели, одежды и обуви, соблюдение режима дня, а также гигиену сна, отдыха, п </a:t>
            </a:r>
            <a:r>
              <a:rPr lang="ru-RU" dirty="0" smtClean="0"/>
              <a:t>иема </a:t>
            </a:r>
            <a:r>
              <a:rPr lang="ru-RU" dirty="0"/>
              <a:t>пищи.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4645152" y="1772816"/>
            <a:ext cx="3815280" cy="435366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/>
              <a:t>Личная гигиена- это совокупность навыков и привычек, которые приобретают уже в дошкольном возрасте и применяется в течении всей жизни. Каждый человек должен владеть элементарными санитарно- гигиеническими навыками, иметь определенный уровень знаний, сознательно относиться к своему здоровью .</a:t>
            </a:r>
            <a:endParaRPr lang="ru-RU" dirty="0"/>
          </a:p>
        </p:txBody>
      </p:sp>
      <p:pic>
        <p:nvPicPr>
          <p:cNvPr id="4098" name="Picture 2" descr="C:\Users\DEVICE\Desktop\DSC012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26310"/>
            <a:ext cx="3472904" cy="26046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473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1844824"/>
            <a:ext cx="8136903" cy="4608512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ППРС способствует формированию ЗОЖ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DSCN025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2276872"/>
            <a:ext cx="3528392" cy="31041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" descr="C:\Users\Владелец\Desktop\тренажеры\IMG_23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3945010"/>
            <a:ext cx="3377528" cy="25083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2" descr="F:\Д_С № 30\Рабочий стол_1\Всё для аттестации\Гусакова\Лена фото\P105018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412776"/>
            <a:ext cx="3377528" cy="21868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962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117</TotalTime>
  <Words>361</Words>
  <Application>Microsoft Office PowerPoint</Application>
  <PresentationFormat>Экран (4:3)</PresentationFormat>
  <Paragraphs>61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Волна</vt:lpstr>
      <vt:lpstr>«Здоровый образ жизни – мой выбор!»</vt:lpstr>
      <vt:lpstr>Компоненты ЗОЖ:</vt:lpstr>
      <vt:lpstr>Режим дня </vt:lpstr>
      <vt:lpstr>Правильное питание </vt:lpstr>
      <vt:lpstr> Рациональная двигательная активность </vt:lpstr>
      <vt:lpstr> Закаливание организма   </vt:lpstr>
      <vt:lpstr> Сохранение стабильного психоэмоционального состояния  </vt:lpstr>
      <vt:lpstr>  Соблюдение правил личной гигиены </vt:lpstr>
      <vt:lpstr>ППРС способствует формированию ЗОЖ</vt:lpstr>
      <vt:lpstr>Работа с родителями по формированию ЗОЖ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«Здоровый образ жизни – мой выбор!»</dc:title>
  <dc:creator>DEVICE</dc:creator>
  <cp:lastModifiedBy>DEVICE</cp:lastModifiedBy>
  <cp:revision>9</cp:revision>
  <dcterms:created xsi:type="dcterms:W3CDTF">2020-04-02T14:28:23Z</dcterms:created>
  <dcterms:modified xsi:type="dcterms:W3CDTF">2020-04-02T16:25:32Z</dcterms:modified>
</cp:coreProperties>
</file>