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57" r:id="rId4"/>
    <p:sldId id="258" r:id="rId5"/>
    <p:sldId id="260" r:id="rId6"/>
    <p:sldId id="261" r:id="rId7"/>
    <p:sldId id="259" r:id="rId8"/>
    <p:sldId id="262" r:id="rId9"/>
    <p:sldId id="264" r:id="rId10"/>
    <p:sldId id="265" r:id="rId11"/>
    <p:sldId id="266" r:id="rId12"/>
    <p:sldId id="263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81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FBB62-0DC3-41A5-85B5-1915F6268759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6EA5A-BFB7-450A-B953-86B91166B8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06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FBB62-0DC3-41A5-85B5-1915F6268759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6EA5A-BFB7-450A-B953-86B91166B8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829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FBB62-0DC3-41A5-85B5-1915F6268759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6EA5A-BFB7-450A-B953-86B91166B8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247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FBB62-0DC3-41A5-85B5-1915F6268759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6EA5A-BFB7-450A-B953-86B91166B8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001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FBB62-0DC3-41A5-85B5-1915F6268759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6EA5A-BFB7-450A-B953-86B91166B8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9705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FBB62-0DC3-41A5-85B5-1915F6268759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6EA5A-BFB7-450A-B953-86B91166B8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848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FBB62-0DC3-41A5-85B5-1915F6268759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6EA5A-BFB7-450A-B953-86B91166B8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079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FBB62-0DC3-41A5-85B5-1915F6268759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6EA5A-BFB7-450A-B953-86B91166B8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884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FBB62-0DC3-41A5-85B5-1915F6268759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6EA5A-BFB7-450A-B953-86B91166B8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156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FBB62-0DC3-41A5-85B5-1915F6268759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6EA5A-BFB7-450A-B953-86B91166B8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382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FBB62-0DC3-41A5-85B5-1915F6268759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6EA5A-BFB7-450A-B953-86B91166B8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496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FBB62-0DC3-41A5-85B5-1915F6268759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6EA5A-BFB7-450A-B953-86B91166B8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233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Технология</a:t>
            </a:r>
            <a:br>
              <a:rPr lang="ru-RU" b="1" dirty="0" smtClean="0"/>
            </a:br>
            <a:r>
              <a:rPr lang="ru-RU" sz="4800" b="1" dirty="0" smtClean="0"/>
              <a:t>«</a:t>
            </a:r>
            <a:r>
              <a:rPr lang="ru-RU" sz="4800" b="1" dirty="0" err="1" smtClean="0"/>
              <a:t>Портфолио</a:t>
            </a:r>
            <a:r>
              <a:rPr lang="ru-RU" sz="4800" b="1" dirty="0" smtClean="0"/>
              <a:t> дошкольника»</a:t>
            </a:r>
            <a:endParaRPr lang="ru-RU" sz="4800" b="1" dirty="0">
              <a:ln w="22225">
                <a:solidFill>
                  <a:srgbClr val="FFFF00"/>
                </a:solidFill>
                <a:prstDash val="solid"/>
              </a:ln>
              <a:effectLst>
                <a:glow rad="101600">
                  <a:srgbClr val="FF0000">
                    <a:alpha val="60000"/>
                  </a:srgbClr>
                </a:glow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pPr algn="r"/>
            <a:endParaRPr lang="ru-RU" dirty="0" smtClean="0"/>
          </a:p>
          <a:p>
            <a:pPr algn="r"/>
            <a:r>
              <a:rPr lang="ru-RU" b="1" dirty="0" smtClean="0"/>
              <a:t>Подготовила: воспитатель МДОУ «Детский сад №30»</a:t>
            </a:r>
          </a:p>
          <a:p>
            <a:pPr algn="r"/>
            <a:r>
              <a:rPr lang="ru-RU" b="1" dirty="0" err="1" smtClean="0"/>
              <a:t>Крысанова</a:t>
            </a:r>
            <a:r>
              <a:rPr lang="ru-RU" b="1" dirty="0" smtClean="0"/>
              <a:t> </a:t>
            </a:r>
            <a:r>
              <a:rPr lang="ru-RU" b="1" dirty="0" smtClean="0"/>
              <a:t>А.С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Щекино, 2020г.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8759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dirty="0" smtClean="0"/>
              <a:t>Л. И.  </a:t>
            </a:r>
            <a:r>
              <a:rPr lang="ru-RU" sz="3600" b="1" dirty="0" err="1" smtClean="0"/>
              <a:t>Адаменко</a:t>
            </a:r>
            <a:r>
              <a:rPr lang="ru-RU" sz="3600" b="1" dirty="0" smtClean="0"/>
              <a:t> предлагает следующую структуру </a:t>
            </a:r>
            <a:r>
              <a:rPr lang="ru-RU" sz="3600" b="1" dirty="0" err="1" smtClean="0"/>
              <a:t>портфолио</a:t>
            </a:r>
            <a:r>
              <a:rPr lang="ru-RU" sz="3600" b="1" dirty="0" smtClean="0"/>
              <a:t>:</a:t>
            </a:r>
            <a:br>
              <a:rPr lang="ru-RU" sz="3600" b="1" dirty="0" smtClean="0"/>
            </a:b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3958" y="2197290"/>
            <a:ext cx="7041392" cy="2156346"/>
          </a:xfrm>
        </p:spPr>
        <p:txBody>
          <a:bodyPr>
            <a:normAutofit fontScale="92500"/>
          </a:bodyPr>
          <a:lstStyle/>
          <a:p>
            <a:r>
              <a:rPr lang="ru-RU" sz="3600" b="1" dirty="0" smtClean="0"/>
              <a:t> Блок «Какой ребенок хороший»;</a:t>
            </a:r>
            <a:endParaRPr lang="ru-RU" sz="3600" dirty="0" smtClean="0"/>
          </a:p>
          <a:p>
            <a:r>
              <a:rPr lang="ru-RU" sz="3600" b="1" dirty="0" smtClean="0"/>
              <a:t> Блок «Какой ребенок умелый»</a:t>
            </a:r>
            <a:r>
              <a:rPr lang="ru-RU" sz="3600" dirty="0" smtClean="0"/>
              <a:t>;</a:t>
            </a:r>
          </a:p>
          <a:p>
            <a:r>
              <a:rPr lang="ru-RU" sz="3600" b="1" dirty="0" smtClean="0"/>
              <a:t>Блок «Какой ребенок успешный»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b="1" dirty="0" smtClean="0"/>
              <a:t>Л. Орлова предлагает такой вариант  </a:t>
            </a:r>
            <a:r>
              <a:rPr lang="ru-RU" sz="3100" b="1" dirty="0" err="1" smtClean="0"/>
              <a:t>портфолио</a:t>
            </a:r>
            <a:r>
              <a:rPr lang="ru-RU" sz="3100" b="1" dirty="0" smtClean="0"/>
              <a:t>, содержание которого в первую очередь будет интересно родителям</a:t>
            </a:r>
            <a:endParaRPr lang="ru-RU" sz="3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1128" y="1583141"/>
            <a:ext cx="7164222" cy="4107976"/>
          </a:xfrm>
        </p:spPr>
        <p:txBody>
          <a:bodyPr>
            <a:normAutofit/>
          </a:bodyPr>
          <a:lstStyle/>
          <a:p>
            <a:r>
              <a:rPr lang="ru-RU" b="1" dirty="0" smtClean="0"/>
              <a:t> Раздел 1 «Познакомьтесь со мной»</a:t>
            </a:r>
            <a:r>
              <a:rPr lang="ru-RU" dirty="0" smtClean="0"/>
              <a:t> </a:t>
            </a:r>
          </a:p>
          <a:p>
            <a:r>
              <a:rPr lang="ru-RU" b="1" dirty="0" smtClean="0"/>
              <a:t> Раздел 2 «Я росту» </a:t>
            </a:r>
            <a:endParaRPr lang="ru-RU" dirty="0" smtClean="0"/>
          </a:p>
          <a:p>
            <a:r>
              <a:rPr lang="ru-RU" b="1" dirty="0" smtClean="0"/>
              <a:t> Раздел 3 «Моя семья»</a:t>
            </a:r>
            <a:endParaRPr lang="ru-RU" dirty="0" smtClean="0"/>
          </a:p>
          <a:p>
            <a:r>
              <a:rPr lang="ru-RU" b="1" dirty="0" smtClean="0"/>
              <a:t>Раздел 4 «Чем могу — помогу»</a:t>
            </a:r>
            <a:r>
              <a:rPr lang="ru-RU" dirty="0" smtClean="0"/>
              <a:t> </a:t>
            </a:r>
          </a:p>
          <a:p>
            <a:r>
              <a:rPr lang="ru-RU" b="1" dirty="0" smtClean="0"/>
              <a:t>Раздел 5 «Мир вокруг нас» </a:t>
            </a:r>
            <a:endParaRPr lang="ru-RU" dirty="0" smtClean="0"/>
          </a:p>
          <a:p>
            <a:r>
              <a:rPr lang="ru-RU" b="1" dirty="0" smtClean="0"/>
              <a:t> Раздел 6 «Вдохновение зимы (весны, лета, осени)».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01002" y="750627"/>
            <a:ext cx="7314347" cy="4490113"/>
          </a:xfrm>
        </p:spPr>
        <p:txBody>
          <a:bodyPr/>
          <a:lstStyle/>
          <a:p>
            <a:r>
              <a:rPr lang="ru-RU" sz="3200" b="1" dirty="0" smtClean="0"/>
              <a:t>Работа над созданием портфолио позволяет сблизить всех его участников: родителей, педагога, ребёнка. Это своеобразный отчёт определённого жизненного пути маленького человечка.</a:t>
            </a:r>
          </a:p>
          <a:p>
            <a:r>
              <a:rPr lang="ru-RU" sz="3200" b="1" dirty="0" smtClean="0"/>
              <a:t>Работа над созданием  портфолио – это продвижение вперёд, это стимул к чему-то более важному и значимому.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87374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Литература по реализации технологии «Портфолио»</a:t>
            </a:r>
            <a:endParaRPr lang="ru-RU" sz="3600" b="1" dirty="0"/>
          </a:p>
        </p:txBody>
      </p:sp>
      <p:pic>
        <p:nvPicPr>
          <p:cNvPr id="1026" name="Picture 2" descr="C:\Users\admin\Downloads\Портфолио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1712" y="1269143"/>
            <a:ext cx="2149688" cy="3150457"/>
          </a:xfrm>
          <a:prstGeom prst="rect">
            <a:avLst/>
          </a:prstGeom>
          <a:noFill/>
        </p:spPr>
      </p:pic>
      <p:pic>
        <p:nvPicPr>
          <p:cNvPr id="1027" name="Picture 3" descr="C:\Users\admin\Downloads\портфол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1900" y="1905000"/>
            <a:ext cx="2152650" cy="3105149"/>
          </a:xfrm>
          <a:prstGeom prst="rect">
            <a:avLst/>
          </a:prstGeom>
          <a:noFill/>
        </p:spPr>
      </p:pic>
      <p:pic>
        <p:nvPicPr>
          <p:cNvPr id="1028" name="Picture 4" descr="C:\Users\admin\Downloads\портфо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34100" y="1238250"/>
            <a:ext cx="2190750" cy="3162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32764" y="400050"/>
            <a:ext cx="7382586" cy="5776913"/>
          </a:xfrm>
        </p:spPr>
        <p:txBody>
          <a:bodyPr>
            <a:normAutofit fontScale="92500" lnSpcReduction="20000"/>
          </a:bodyPr>
          <a:lstStyle/>
          <a:p>
            <a:pPr lvl="1" algn="ctr">
              <a:buNone/>
            </a:pPr>
            <a:r>
              <a:rPr lang="ru-RU" sz="3000" i="1" u="sng" dirty="0" smtClean="0"/>
              <a:t>Актуальность</a:t>
            </a:r>
          </a:p>
          <a:p>
            <a:r>
              <a:rPr lang="ru-RU" b="1" dirty="0" smtClean="0"/>
              <a:t>Современные образовательные технологии в дошкольном образовании направлены на реализацию государственных стандартов дошкольного образования.</a:t>
            </a:r>
          </a:p>
          <a:p>
            <a:r>
              <a:rPr lang="ru-RU" b="1" dirty="0" smtClean="0"/>
              <a:t>Перед педагогами стоит задача – выбрать методы и формы организации работы с детьми, инновационные образовательные технологии, которые оптимально соответствуют поставленной цели развития личности.</a:t>
            </a:r>
          </a:p>
          <a:p>
            <a:r>
              <a:rPr lang="ru-RU" b="1" dirty="0" smtClean="0"/>
              <a:t>К числу современных образовательных технологий можно отнести: технологию «Портфолио дошкольника». Технология «Портфолио» является одной из образовательных технологий, обеспечивающих личностно-ориентированный подход в образовании.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3706" y="559558"/>
            <a:ext cx="7341643" cy="4872251"/>
          </a:xfrm>
        </p:spPr>
        <p:txBody>
          <a:bodyPr/>
          <a:lstStyle/>
          <a:p>
            <a:pPr algn="just"/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Портфолио</a:t>
            </a:r>
            <a:r>
              <a:rPr lang="ru-RU" sz="3200" b="1" dirty="0" smtClean="0"/>
              <a:t> – это прежде всего копилка личных достижений ребенка в разнообразных видах деятельности, его успехов, положительных эмоций, возможность еще раз пережить приятные моменты своей жизни.</a:t>
            </a:r>
          </a:p>
          <a:p>
            <a:pPr algn="just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Портфолио - </a:t>
            </a:r>
            <a:r>
              <a:rPr lang="ru-RU" sz="3200" b="1" kern="0" dirty="0" smtClean="0">
                <a:cs typeface="Arial"/>
              </a:rPr>
              <a:t>это способ фиксирования,   накопления оценки индивидуальных достижений за определенный период.</a:t>
            </a:r>
          </a:p>
          <a:p>
            <a:pPr algn="just"/>
            <a:endParaRPr lang="ru-RU" sz="3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790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8172" y="559558"/>
            <a:ext cx="7437177" cy="515885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4000" b="1" u="sng" dirty="0" smtClean="0"/>
              <a:t>Цель</a:t>
            </a:r>
            <a:r>
              <a:rPr lang="ru-RU" sz="4000" b="1" dirty="0" smtClean="0"/>
              <a:t>:</a:t>
            </a:r>
            <a:r>
              <a:rPr lang="ru-RU" b="1" dirty="0" smtClean="0"/>
              <a:t> </a:t>
            </a:r>
            <a:r>
              <a:rPr lang="ru-RU" sz="3200" b="1" dirty="0" smtClean="0"/>
              <a:t>сбор, систематизация и фиксация результатов развития дошкольника, его усилий, прогресса и достижений в различных областях, демонстрация всего спектра его способностей, интересов, склонностей.</a:t>
            </a:r>
          </a:p>
          <a:p>
            <a:r>
              <a:rPr lang="ru-RU" sz="4000" b="1" u="sng" dirty="0" smtClean="0"/>
              <a:t>Задачи</a:t>
            </a:r>
            <a:r>
              <a:rPr lang="ru-RU" sz="4000" b="1" dirty="0" smtClean="0"/>
              <a:t>: </a:t>
            </a:r>
          </a:p>
          <a:p>
            <a:pPr algn="just">
              <a:lnSpc>
                <a:spcPct val="120000"/>
              </a:lnSpc>
              <a:buNone/>
            </a:pPr>
            <a:r>
              <a:rPr lang="ru-RU" b="1" dirty="0" smtClean="0"/>
              <a:t>-    определить форму и содержание портфолио;</a:t>
            </a:r>
          </a:p>
          <a:p>
            <a:pPr marL="342900" indent="-342900" algn="just">
              <a:lnSpc>
                <a:spcPct val="120000"/>
              </a:lnSpc>
              <a:spcBef>
                <a:spcPct val="20000"/>
              </a:spcBef>
              <a:buClr>
                <a:schemeClr val="accent4">
                  <a:lumMod val="50000"/>
                </a:schemeClr>
              </a:buClr>
              <a:buSzPct val="90000"/>
              <a:buNone/>
              <a:defRPr/>
            </a:pPr>
            <a:r>
              <a:rPr lang="ru-RU" b="1" kern="0" dirty="0" smtClean="0">
                <a:cs typeface="Arial"/>
              </a:rPr>
              <a:t>- создание ситуации успеха для каждого ребенка, повышение самооценки и уверенности в собственных возможностях;</a:t>
            </a:r>
          </a:p>
          <a:p>
            <a:pPr marL="342900" indent="-342900" algn="just">
              <a:lnSpc>
                <a:spcPct val="120000"/>
              </a:lnSpc>
              <a:spcBef>
                <a:spcPct val="20000"/>
              </a:spcBef>
              <a:buClr>
                <a:schemeClr val="accent4">
                  <a:lumMod val="50000"/>
                </a:schemeClr>
              </a:buClr>
              <a:buSzPct val="90000"/>
              <a:buNone/>
              <a:defRPr/>
            </a:pPr>
            <a:r>
              <a:rPr lang="ru-RU" b="1" kern="0" dirty="0" smtClean="0">
                <a:cs typeface="Arial"/>
              </a:rPr>
              <a:t>- максимальное раскрытие индивидуальных способностей каждого ребенка;</a:t>
            </a:r>
            <a:endParaRPr lang="ru-RU" b="1" dirty="0" smtClean="0"/>
          </a:p>
          <a:p>
            <a:pPr algn="just">
              <a:lnSpc>
                <a:spcPct val="120000"/>
              </a:lnSpc>
              <a:buNone/>
            </a:pPr>
            <a:r>
              <a:rPr lang="ru-RU" b="1" dirty="0" smtClean="0"/>
              <a:t>-  привлечь родителей воспитанников к активному взаимодействию по оформлению портфолио;</a:t>
            </a:r>
          </a:p>
          <a:p>
            <a:pPr algn="just">
              <a:lnSpc>
                <a:spcPct val="120000"/>
              </a:lnSpc>
              <a:buNone/>
            </a:pPr>
            <a:r>
              <a:rPr lang="ru-RU" b="1" dirty="0" smtClean="0"/>
              <a:t>-  активизировать взаимодействие в системе «педагог-ребёнок-родитель;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ru-RU" b="1" dirty="0" smtClean="0"/>
              <a:t>обеспечить психологическое благополучие и здоровье детей в период адаптации к школе.</a:t>
            </a:r>
          </a:p>
          <a:p>
            <a:pPr>
              <a:buFontTx/>
              <a:buChar char="-"/>
            </a:pPr>
            <a:endParaRPr lang="ru-RU" b="1" dirty="0" smtClean="0"/>
          </a:p>
          <a:p>
            <a:pPr algn="ctr">
              <a:spcBef>
                <a:spcPts val="0"/>
              </a:spcBef>
              <a:buClr>
                <a:srgbClr val="B2B2B2"/>
              </a:buClr>
              <a:buSzPct val="90000"/>
              <a:defRPr/>
            </a:pPr>
            <a:endParaRPr lang="ru-RU" kern="0" dirty="0">
              <a:solidFill>
                <a:schemeClr val="accent5">
                  <a:lumMod val="50000"/>
                </a:schemeClr>
              </a:solidFill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3990"/>
          </a:xfrm>
        </p:spPr>
        <p:txBody>
          <a:bodyPr/>
          <a:lstStyle/>
          <a:p>
            <a:pPr algn="ctr"/>
            <a:r>
              <a:rPr lang="ru-RU" b="1" dirty="0" smtClean="0"/>
              <a:t>Функции </a:t>
            </a:r>
            <a:r>
              <a:rPr lang="ru-RU" b="1" dirty="0" err="1" smtClean="0"/>
              <a:t>портфолио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32764" y="1201003"/>
            <a:ext cx="7382586" cy="458564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• ДИАГНОСТИЧЕСКАЯ - фиксирует изменения и рост </a:t>
            </a:r>
            <a:r>
              <a:rPr lang="ru-RU" b="1" i="1" dirty="0" smtClean="0"/>
              <a:t>(умственный и физический)</a:t>
            </a:r>
            <a:r>
              <a:rPr lang="ru-RU" b="1" dirty="0" smtClean="0"/>
              <a:t> за определенный период времени;</a:t>
            </a:r>
          </a:p>
          <a:p>
            <a:pPr>
              <a:buNone/>
            </a:pPr>
            <a:r>
              <a:rPr lang="ru-RU" b="1" dirty="0" smtClean="0"/>
              <a:t>• ЦЕЛЕПОЛАГАТЕЛЬНАЯ - поддерживает учебные цели </a:t>
            </a:r>
            <a:r>
              <a:rPr lang="ru-RU" b="1" i="1" dirty="0" smtClean="0"/>
              <a:t>(чему мы обучаем ребенка и для чего)</a:t>
            </a:r>
            <a:r>
              <a:rPr lang="ru-RU" b="1" dirty="0" smtClean="0"/>
              <a:t>;</a:t>
            </a:r>
          </a:p>
          <a:p>
            <a:pPr>
              <a:buNone/>
            </a:pPr>
            <a:r>
              <a:rPr lang="ru-RU" b="1" dirty="0" smtClean="0"/>
              <a:t>• МОТИВАЦИОННАЯ - поощряет достигнутые ребенком результаты;</a:t>
            </a:r>
          </a:p>
          <a:p>
            <a:pPr>
              <a:buNone/>
            </a:pPr>
            <a:r>
              <a:rPr lang="ru-RU" b="1" dirty="0" smtClean="0"/>
              <a:t>• СОДЕРЖАТЕЛЬНАЯ - раскрывает весь спектр выполняемых работ;</a:t>
            </a:r>
          </a:p>
          <a:p>
            <a:pPr>
              <a:buNone/>
            </a:pPr>
            <a:r>
              <a:rPr lang="ru-RU" b="1" dirty="0" smtClean="0"/>
              <a:t>• РАЗВИВАЮЩАЯ - обеспечивает непрерывность процесса обучения и развития от года к году;</a:t>
            </a:r>
          </a:p>
          <a:p>
            <a:pPr>
              <a:buNone/>
            </a:pPr>
            <a:r>
              <a:rPr lang="ru-RU" b="1" dirty="0" smtClean="0"/>
              <a:t>• РЕЙТИНГОВАЯ - показывает диапазон навыков и умений.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Чтобы </a:t>
            </a:r>
            <a:r>
              <a:rPr lang="ru-RU" b="1" dirty="0" err="1" smtClean="0"/>
              <a:t>портфолио</a:t>
            </a:r>
            <a:r>
              <a:rPr lang="ru-RU" b="1" dirty="0" smtClean="0"/>
              <a:t> достигло своей цели, необходимо соблюдать ряд условий: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0498" y="2197290"/>
            <a:ext cx="7164852" cy="2979621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добровольность;</a:t>
            </a:r>
          </a:p>
          <a:p>
            <a:r>
              <a:rPr lang="ru-RU" dirty="0" smtClean="0"/>
              <a:t>четко понимать цель</a:t>
            </a:r>
          </a:p>
          <a:p>
            <a:pPr>
              <a:buNone/>
            </a:pPr>
            <a:r>
              <a:rPr lang="ru-RU" dirty="0" smtClean="0"/>
              <a:t>                * для сбора достижений</a:t>
            </a:r>
          </a:p>
          <a:p>
            <a:pPr>
              <a:buNone/>
            </a:pPr>
            <a:r>
              <a:rPr lang="ru-RU" dirty="0" smtClean="0"/>
              <a:t>                * накопительная</a:t>
            </a:r>
          </a:p>
          <a:p>
            <a:pPr>
              <a:buNone/>
            </a:pPr>
            <a:r>
              <a:rPr lang="ru-RU" dirty="0" smtClean="0"/>
              <a:t>                * тематическое портфолио;</a:t>
            </a:r>
          </a:p>
          <a:p>
            <a:r>
              <a:rPr lang="ru-RU" dirty="0" smtClean="0"/>
              <a:t>индивидуальность;                                                                 </a:t>
            </a:r>
          </a:p>
          <a:p>
            <a:r>
              <a:rPr lang="ru-RU" dirty="0" smtClean="0"/>
              <a:t>систематичность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141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/>
              <a:t>Портфолио</a:t>
            </a:r>
            <a:r>
              <a:rPr lang="ru-RU" b="1" dirty="0" smtClean="0"/>
              <a:t> можно разделить на несколько видов.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10185" y="1405719"/>
            <a:ext cx="7273404" cy="409432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1. </a:t>
            </a:r>
            <a:r>
              <a:rPr lang="ru-RU" b="1" i="1" u="sng" dirty="0" smtClean="0"/>
              <a:t>Электронный </a:t>
            </a:r>
            <a:r>
              <a:rPr lang="ru-RU" b="1" i="1" u="sng" dirty="0" err="1" smtClean="0"/>
              <a:t>портфолио</a:t>
            </a:r>
            <a:r>
              <a:rPr lang="ru-RU" b="1" i="1" u="sng" dirty="0" smtClean="0"/>
              <a:t>. </a:t>
            </a:r>
            <a:r>
              <a:rPr lang="ru-RU" b="1" dirty="0" smtClean="0"/>
              <a:t>Это довольно новый вид систематизации информации. Именно он больше всего привлекает старших  дошкольников.  </a:t>
            </a:r>
            <a:r>
              <a:rPr lang="ru-RU" b="1" dirty="0" err="1" smtClean="0"/>
              <a:t>Портфолио</a:t>
            </a:r>
            <a:r>
              <a:rPr lang="ru-RU" b="1" dirty="0" smtClean="0"/>
              <a:t> в электронном варианте – это всегда красочное, яркое зрелище, с множеством интересных эффектов.</a:t>
            </a:r>
          </a:p>
          <a:p>
            <a:pPr>
              <a:buNone/>
            </a:pPr>
            <a:r>
              <a:rPr lang="ru-RU" b="1" dirty="0" smtClean="0"/>
              <a:t>2. </a:t>
            </a:r>
            <a:r>
              <a:rPr lang="ru-RU" b="1" i="1" u="sng" dirty="0" err="1" smtClean="0"/>
              <a:t>Портфолио</a:t>
            </a:r>
            <a:r>
              <a:rPr lang="ru-RU" b="1" i="1" u="sng" dirty="0" smtClean="0"/>
              <a:t> - раскраска. </a:t>
            </a:r>
            <a:r>
              <a:rPr lang="ru-RU" b="1" dirty="0" smtClean="0"/>
              <a:t>Этот вид </a:t>
            </a:r>
            <a:r>
              <a:rPr lang="ru-RU" b="1" dirty="0" err="1" smtClean="0"/>
              <a:t>портфолио</a:t>
            </a:r>
            <a:r>
              <a:rPr lang="ru-RU" b="1" dirty="0" smtClean="0"/>
              <a:t> так же привлекателен для ребёнка. Ведь он сам может раскрашивать странички. Так же здесь допустимо и наклеивание готовых изображений. Но надо помнить, что содержание рубрик необходимо заполнять информацией.</a:t>
            </a:r>
          </a:p>
          <a:p>
            <a:pPr>
              <a:buNone/>
            </a:pPr>
            <a:r>
              <a:rPr lang="ru-RU" b="1" dirty="0" smtClean="0"/>
              <a:t>3. </a:t>
            </a:r>
            <a:r>
              <a:rPr lang="ru-RU" b="1" i="1" u="sng" dirty="0" smtClean="0"/>
              <a:t>Печатное </a:t>
            </a:r>
            <a:r>
              <a:rPr lang="ru-RU" b="1" i="1" u="sng" dirty="0" err="1" smtClean="0"/>
              <a:t>портфолио</a:t>
            </a:r>
            <a:r>
              <a:rPr lang="ru-RU" b="1" dirty="0" smtClean="0"/>
              <a:t> одно из самых традиционных. Создаётся в виде папок, картотек.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0411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Алгоритм работы над </a:t>
            </a:r>
            <a:r>
              <a:rPr lang="ru-RU" b="1" dirty="0" err="1" smtClean="0"/>
              <a:t>портфолио</a:t>
            </a:r>
            <a:r>
              <a:rPr lang="ru-RU" b="1" dirty="0" smtClean="0"/>
              <a:t>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01002" y="1119117"/>
            <a:ext cx="7314347" cy="427174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200" b="1" dirty="0" smtClean="0"/>
              <a:t>1. Постановка цели: автору должно быть понятно,   для чего необходимо создавать </a:t>
            </a:r>
            <a:r>
              <a:rPr lang="ru-RU" sz="3200" b="1" dirty="0" err="1" smtClean="0"/>
              <a:t>портфолио</a:t>
            </a:r>
            <a:r>
              <a:rPr lang="ru-RU" sz="3200" b="1" dirty="0" smtClean="0"/>
              <a:t>.</a:t>
            </a:r>
          </a:p>
          <a:p>
            <a:pPr>
              <a:buNone/>
            </a:pPr>
            <a:r>
              <a:rPr lang="ru-RU" sz="3200" b="1" dirty="0" smtClean="0"/>
              <a:t>2. Определить вид </a:t>
            </a:r>
            <a:r>
              <a:rPr lang="ru-RU" sz="3200" b="1" dirty="0" err="1" smtClean="0"/>
              <a:t>портфолио</a:t>
            </a:r>
            <a:r>
              <a:rPr lang="ru-RU" sz="3200" b="1" dirty="0" smtClean="0"/>
              <a:t>.</a:t>
            </a:r>
          </a:p>
          <a:p>
            <a:pPr>
              <a:buNone/>
            </a:pPr>
            <a:r>
              <a:rPr lang="ru-RU" sz="3200" b="1" dirty="0" smtClean="0"/>
              <a:t>3. Определить временной отрезок, во время которого будет собираться информация.</a:t>
            </a:r>
          </a:p>
          <a:p>
            <a:pPr>
              <a:buNone/>
            </a:pPr>
            <a:r>
              <a:rPr lang="ru-RU" sz="3200" b="1" dirty="0" smtClean="0"/>
              <a:t>4. Определить структуру </a:t>
            </a:r>
            <a:r>
              <a:rPr lang="ru-RU" sz="3200" b="1" dirty="0" err="1" smtClean="0"/>
              <a:t>портфолио</a:t>
            </a:r>
            <a:r>
              <a:rPr lang="ru-RU" sz="3200" b="1" dirty="0" smtClean="0"/>
              <a:t>: количество, название рубрик.</a:t>
            </a:r>
          </a:p>
          <a:p>
            <a:pPr>
              <a:buNone/>
            </a:pPr>
            <a:r>
              <a:rPr lang="ru-RU" sz="3200" b="1" dirty="0" smtClean="0"/>
              <a:t>5. Презентация </a:t>
            </a:r>
            <a:r>
              <a:rPr lang="ru-RU" sz="3200" b="1" dirty="0" err="1" smtClean="0"/>
              <a:t>портфолио</a:t>
            </a:r>
            <a:r>
              <a:rPr lang="ru-RU" sz="3200" b="1" dirty="0" smtClean="0"/>
              <a:t>.</a:t>
            </a:r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2694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dirty="0" smtClean="0"/>
              <a:t>В. Дмитриева, Е. Егорова предлагают определенную структуру  </a:t>
            </a:r>
            <a:r>
              <a:rPr lang="ru-RU" sz="3600" b="1" dirty="0" err="1" smtClean="0"/>
              <a:t>портфолио</a:t>
            </a:r>
            <a:r>
              <a:rPr lang="ru-RU" sz="3600" b="1" dirty="0" smtClean="0"/>
              <a:t>: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55342" y="1364776"/>
            <a:ext cx="7560007" cy="4271749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Раздел 1 «Информация родителей», </a:t>
            </a:r>
            <a:r>
              <a:rPr lang="ru-RU" dirty="0" smtClean="0"/>
              <a:t>в котором есть рубрика «Давайте познакомимся», включающая в себя сведения о ребенке, его достижения, которые отметили сами родители.</a:t>
            </a:r>
          </a:p>
          <a:p>
            <a:r>
              <a:rPr lang="ru-RU" b="1" dirty="0" smtClean="0"/>
              <a:t>Раздел 2 «Информация педагогов» </a:t>
            </a:r>
            <a:r>
              <a:rPr lang="ru-RU" dirty="0" smtClean="0"/>
              <a:t>содержит информацию о наблюдениях педагогов за ребенком во время пребывания его в детском саду в четырех ключевых направлениях: со­циальные контакты, коммуникативная деятельность, само­стоятельное использование различных источников инфор­мации и деятельность как таковая.</a:t>
            </a:r>
          </a:p>
          <a:p>
            <a:r>
              <a:rPr lang="ru-RU" b="1" dirty="0" smtClean="0"/>
              <a:t>Раздел 3 «Информация ребенка о себе»</a:t>
            </a:r>
            <a:r>
              <a:rPr lang="ru-RU" dirty="0" smtClean="0"/>
              <a:t> содержит информа­цию, полученную от самого ребенка (рисунки, игры, ко­торые ребенок сам придумал, рассказы о себе, о друзьях, награды, дипломы, грамоты).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Зеленый и желтый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</TotalTime>
  <Words>187</Words>
  <Application>Microsoft Office PowerPoint</Application>
  <PresentationFormat>Экран (4:3)</PresentationFormat>
  <Paragraphs>65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Технология «Портфолио дошкольника»</vt:lpstr>
      <vt:lpstr>Презентация PowerPoint</vt:lpstr>
      <vt:lpstr>Презентация PowerPoint</vt:lpstr>
      <vt:lpstr>Презентация PowerPoint</vt:lpstr>
      <vt:lpstr>Функции портфолио</vt:lpstr>
      <vt:lpstr> Чтобы портфолио достигло своей цели, необходимо соблюдать ряд условий: </vt:lpstr>
      <vt:lpstr> Портфолио можно разделить на несколько видов. </vt:lpstr>
      <vt:lpstr>Алгоритм работы над портфолио:</vt:lpstr>
      <vt:lpstr> В. Дмитриева, Е. Егорова предлагают определенную структуру  портфолио: </vt:lpstr>
      <vt:lpstr> Л. И.  Адаменко предлагает следующую структуру портфолио: </vt:lpstr>
      <vt:lpstr>Л. Орлова предлагает такой вариант  портфолио, содержание которого в первую очередь будет интересно родителям</vt:lpstr>
      <vt:lpstr>Презентация PowerPoint</vt:lpstr>
      <vt:lpstr>Литература по реализации технологии «Портфолио»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Dmytro</dc:creator>
  <cp:lastModifiedBy>User1</cp:lastModifiedBy>
  <cp:revision>9</cp:revision>
  <dcterms:created xsi:type="dcterms:W3CDTF">2015-12-18T10:12:37Z</dcterms:created>
  <dcterms:modified xsi:type="dcterms:W3CDTF">2020-03-26T06:33:57Z</dcterms:modified>
</cp:coreProperties>
</file>