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9" r:id="rId4"/>
    <p:sldId id="258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1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1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2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3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063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478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832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2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520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579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888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2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042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725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425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олна 7"/>
          <p:cNvSpPr/>
          <p:nvPr userDrawn="1"/>
        </p:nvSpPr>
        <p:spPr>
          <a:xfrm>
            <a:off x="254333" y="136478"/>
            <a:ext cx="8761863" cy="6721522"/>
          </a:xfrm>
          <a:prstGeom prst="wave">
            <a:avLst/>
          </a:prstGeom>
          <a:solidFill>
            <a:schemeClr val="accent6">
              <a:lumMod val="20000"/>
              <a:lumOff val="80000"/>
              <a:alpha val="92157"/>
            </a:schemeClr>
          </a:solidFill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15513" y="-131663"/>
            <a:ext cx="2470246" cy="231914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34" y="4572771"/>
            <a:ext cx="2390066" cy="228522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870C1-7066-47FB-A2FC-CBE10191EC60}" type="datetimeFigureOut">
              <a:rPr lang="ru-RU" smtClean="0"/>
              <a:t>03.03.2020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1FAC0-DFE3-4047-94F3-02B6FCAFD3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07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3073" y="375388"/>
            <a:ext cx="7772400" cy="1723868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Музыкотерапия</a:t>
            </a:r>
            <a:endParaRPr lang="ru-RU" sz="80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4673" y="3292946"/>
            <a:ext cx="6858000" cy="1655762"/>
          </a:xfrm>
        </p:spPr>
        <p:txBody>
          <a:bodyPr>
            <a:noAutofit/>
          </a:bodyPr>
          <a:lstStyle/>
          <a:p>
            <a:pPr algn="r"/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Музыкальный руководитель</a:t>
            </a:r>
          </a:p>
          <a:p>
            <a:pPr algn="r"/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МДОУ  «Детский сад № 30»</a:t>
            </a:r>
          </a:p>
          <a:p>
            <a:pPr algn="r"/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Захарова Анна Владимировна</a:t>
            </a:r>
          </a:p>
          <a:p>
            <a:pPr algn="r"/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Щекино, 2020г.</a:t>
            </a:r>
          </a:p>
        </p:txBody>
      </p:sp>
      <p:pic>
        <p:nvPicPr>
          <p:cNvPr id="4098" name="Picture 2" descr="F:\МУЗЫКОТЕРАПИЯ\IMG-20200221-WA00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3645" y="2150771"/>
            <a:ext cx="3374265" cy="4378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38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Музицирование  на детских  шумовых  и русских  народных музыкальных  инструментах</a:t>
            </a:r>
            <a:endParaRPr lang="ru-RU" sz="4000" i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F:\МУЗЫКОТЕРАПИЯ\IMG-20200221-WA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19" y="1957589"/>
            <a:ext cx="6043032" cy="390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9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i="1" dirty="0" smtClean="0">
                <a:latin typeface="Monotype Corsiva" pitchFamily="66" charset="0"/>
              </a:rPr>
              <a:t/>
            </a:r>
            <a:br>
              <a:rPr lang="ru-RU" sz="4800" b="1" i="1" dirty="0" smtClean="0">
                <a:latin typeface="Monotype Corsiva" pitchFamily="66" charset="0"/>
              </a:rPr>
            </a:b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Музыкотерапия противопоказана :</a:t>
            </a:r>
            <a:b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endParaRPr lang="ru-RU" sz="4800" b="1" i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Детям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 предрасположенностью к судорогам. </a:t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Детям, страдающим отитом.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Детям, у которых резко повышается внутричерепное давление. 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05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</a:rPr>
              <a:t>Источники: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135" y="1452138"/>
            <a:ext cx="7886700" cy="4351338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 pitchFamily="18" charset="0"/>
              </a:rPr>
              <a:t>1. Георгиев Ю. Музыка здоровья: Доктор мед. наук С. </a:t>
            </a:r>
            <a:r>
              <a:rPr lang="ru-RU" sz="1600" b="1" dirty="0" err="1">
                <a:latin typeface="Times New Roman" pitchFamily="18" charset="0"/>
              </a:rPr>
              <a:t>Шушарджан</a:t>
            </a:r>
            <a:r>
              <a:rPr lang="ru-RU" sz="1600" b="1" dirty="0">
                <a:latin typeface="Times New Roman" pitchFamily="18" charset="0"/>
              </a:rPr>
              <a:t> о музыкальной терапии// Клуб. – 2001. - № 6.</a:t>
            </a:r>
          </a:p>
          <a:p>
            <a:r>
              <a:rPr lang="ru-RU" sz="1600" b="1" dirty="0">
                <a:latin typeface="Times New Roman" pitchFamily="18" charset="0"/>
              </a:rPr>
              <a:t>2. </a:t>
            </a:r>
            <a:r>
              <a:rPr lang="ru-RU" sz="1600" b="1" dirty="0" err="1">
                <a:latin typeface="Times New Roman" pitchFamily="18" charset="0"/>
              </a:rPr>
              <a:t>Готсдинер</a:t>
            </a:r>
            <a:r>
              <a:rPr lang="ru-RU" sz="1600" b="1" dirty="0">
                <a:latin typeface="Times New Roman" pitchFamily="18" charset="0"/>
              </a:rPr>
              <a:t> А.Л. Музыкальная психология.- М.: NB МАГИСТР, 1993. </a:t>
            </a:r>
          </a:p>
          <a:p>
            <a:r>
              <a:rPr lang="ru-RU" sz="1600" b="1" dirty="0">
                <a:latin typeface="Times New Roman" pitchFamily="18" charset="0"/>
              </a:rPr>
              <a:t>3. </a:t>
            </a:r>
            <a:r>
              <a:rPr lang="ru-RU" sz="1600" b="1" dirty="0" err="1">
                <a:latin typeface="Times New Roman" pitchFamily="18" charset="0"/>
              </a:rPr>
              <a:t>Кэмпбелл</a:t>
            </a:r>
            <a:r>
              <a:rPr lang="ru-RU" sz="1600" b="1" dirty="0">
                <a:latin typeface="Times New Roman" pitchFamily="18" charset="0"/>
              </a:rPr>
              <a:t> Д. Эффект Моцарта // Древнейшие и самые современные методы использования таинственной силы музыки для исцеления тела и разума. - Минск. - 1999</a:t>
            </a:r>
          </a:p>
          <a:p>
            <a:r>
              <a:rPr lang="ru-RU" sz="1600" b="1" dirty="0">
                <a:latin typeface="Times New Roman" pitchFamily="18" charset="0"/>
              </a:rPr>
              <a:t>4. Медведева И.Я. Улыбка судьбы. Роли и характеры / И.Я. Медведева, Т.Л. Шишова; художник Б.Л. Аким. – М.: «ЛИНКА-ПРЕСС», 2002. </a:t>
            </a:r>
          </a:p>
          <a:p>
            <a:r>
              <a:rPr lang="ru-RU" sz="1600" b="1" dirty="0">
                <a:latin typeface="Times New Roman" pitchFamily="18" charset="0"/>
              </a:rPr>
              <a:t>5. Петрушин В.И. Музыкальная психология: Учебное пособие для студентов и преподавателей. – М.: </a:t>
            </a:r>
            <a:r>
              <a:rPr lang="ru-RU" sz="1600" b="1" dirty="0" err="1">
                <a:latin typeface="Times New Roman" pitchFamily="18" charset="0"/>
              </a:rPr>
              <a:t>Гуманит</a:t>
            </a:r>
            <a:r>
              <a:rPr lang="ru-RU" sz="1600" b="1" dirty="0">
                <a:latin typeface="Times New Roman" pitchFamily="18" charset="0"/>
              </a:rPr>
              <a:t>. </a:t>
            </a:r>
            <a:r>
              <a:rPr lang="ru-RU" sz="1600" b="1" dirty="0" err="1">
                <a:latin typeface="Times New Roman" pitchFamily="18" charset="0"/>
              </a:rPr>
              <a:t>издат</a:t>
            </a:r>
            <a:r>
              <a:rPr lang="ru-RU" sz="1600" b="1" dirty="0">
                <a:latin typeface="Times New Roman" pitchFamily="18" charset="0"/>
              </a:rPr>
              <a:t>. центр ВЛАДОС, 1997. </a:t>
            </a:r>
          </a:p>
          <a:p>
            <a:r>
              <a:rPr lang="ru-RU" sz="1600" b="1" dirty="0">
                <a:latin typeface="Times New Roman" pitchFamily="18" charset="0"/>
              </a:rPr>
              <a:t>6. Петрушин В. И. Музыкальная психотерапия: Теория и практика: Учебное пособие для студентов высших учебных заведений. – М.: </a:t>
            </a:r>
            <a:r>
              <a:rPr lang="ru-RU" sz="1600" b="1" dirty="0" err="1">
                <a:latin typeface="Times New Roman" pitchFamily="18" charset="0"/>
              </a:rPr>
              <a:t>Гуманит</a:t>
            </a:r>
            <a:r>
              <a:rPr lang="ru-RU" sz="1600" b="1" dirty="0">
                <a:latin typeface="Times New Roman" pitchFamily="18" charset="0"/>
              </a:rPr>
              <a:t>. </a:t>
            </a:r>
            <a:r>
              <a:rPr lang="ru-RU" sz="1600" b="1" dirty="0" err="1">
                <a:latin typeface="Times New Roman" pitchFamily="18" charset="0"/>
              </a:rPr>
              <a:t>издат</a:t>
            </a:r>
            <a:r>
              <a:rPr lang="ru-RU" sz="1600" b="1" dirty="0">
                <a:latin typeface="Times New Roman" pitchFamily="18" charset="0"/>
              </a:rPr>
              <a:t>. центр ВЛАДОС, 2000.</a:t>
            </a:r>
          </a:p>
          <a:p>
            <a:r>
              <a:rPr lang="ru-RU" sz="1600" b="1" dirty="0">
                <a:latin typeface="Times New Roman" pitchFamily="18" charset="0"/>
              </a:rPr>
              <a:t>7. Тарасова К.В., Рубан Т.Г. Дети слушают музыку: Методические рекомендации к занятиям с дошкольниками по слушанию музыки. – М.: Мозаика-Синтез. 2001.</a:t>
            </a:r>
          </a:p>
          <a:p>
            <a:r>
              <a:rPr lang="ru-RU" sz="1600" b="1" dirty="0">
                <a:latin typeface="Times New Roman" pitchFamily="18" charset="0"/>
              </a:rPr>
              <a:t>8. Теплов Б.М. Психология музыкальных способностей. – М.: Педагогика, 1985.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08776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6980" y="553793"/>
            <a:ext cx="60659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Спасибо! </a:t>
            </a:r>
            <a:endParaRPr lang="ru-RU" sz="60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146" name="Picture 2" descr="F:\МУЗЫКОТЕРАПИЯ\IMG-20200221-WA00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889" y="1698857"/>
            <a:ext cx="5414041" cy="3233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30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4155" y="2691685"/>
            <a:ext cx="784387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Музыка – не только фактор облагораживающий,</a:t>
            </a:r>
            <a:b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воспитывающий, но и целитель здоровья.</a:t>
            </a:r>
            <a:b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</a:br>
            <a: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  <a:t>В.М. Бехтерев</a:t>
            </a:r>
            <a:br>
              <a:rPr lang="ru-RU" sz="3200" b="1" dirty="0">
                <a:solidFill>
                  <a:srgbClr val="7030A0"/>
                </a:solidFill>
                <a:latin typeface="Monotype Corsiva" pitchFamily="66" charset="0"/>
              </a:rPr>
            </a:br>
            <a:endParaRPr lang="ru-RU" sz="32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64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Достоинствами </a:t>
            </a:r>
            <a:r>
              <a:rPr lang="ru-RU" sz="4800" b="1" i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музыкотерапии являются:</a:t>
            </a:r>
            <a:br>
              <a:rPr lang="ru-RU" sz="4800" b="1" i="1" dirty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endParaRPr lang="ru-RU" sz="4800" i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r>
              <a:rPr lang="ru-RU" sz="4400" b="1" i="1" dirty="0" smtClean="0">
                <a:latin typeface="Monotype Corsiva" pitchFamily="66" charset="0"/>
              </a:rPr>
              <a:t>Абсолютная </a:t>
            </a:r>
            <a:r>
              <a:rPr lang="ru-RU" sz="4400" b="1" i="1" dirty="0">
                <a:latin typeface="Monotype Corsiva" pitchFamily="66" charset="0"/>
              </a:rPr>
              <a:t>безвредность </a:t>
            </a:r>
          </a:p>
          <a:p>
            <a:r>
              <a:rPr lang="ru-RU" sz="4400" b="1" i="1" dirty="0">
                <a:latin typeface="Monotype Corsiva" pitchFamily="66" charset="0"/>
              </a:rPr>
              <a:t>Легкость и простота применения</a:t>
            </a:r>
          </a:p>
          <a:p>
            <a:r>
              <a:rPr lang="ru-RU" sz="4400" b="1" i="1" dirty="0">
                <a:latin typeface="Monotype Corsiva" pitchFamily="66" charset="0"/>
              </a:rPr>
              <a:t>Возможность контроля</a:t>
            </a:r>
          </a:p>
          <a:p>
            <a:endParaRPr lang="ru-RU" sz="4400" b="1" i="1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98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430" y="0"/>
            <a:ext cx="8460023" cy="83554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Влияние звучания музыкальных инструментов на лечение и профилактику заболеваний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93" y="835549"/>
            <a:ext cx="5088338" cy="6022451"/>
          </a:xfrm>
          <a:prstGeom prst="rect">
            <a:avLst/>
          </a:prstGeom>
          <a:noFill/>
          <a:ln w="57150" cmpd="thinThick">
            <a:solidFill>
              <a:srgbClr val="66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26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Активные методы и приёмы музыкотерапии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latin typeface="Times New Roman" pitchFamily="18" charset="0"/>
              </a:rPr>
              <a:t>метод </a:t>
            </a:r>
            <a:r>
              <a:rPr lang="ru-RU" b="1" dirty="0" err="1">
                <a:latin typeface="Times New Roman" pitchFamily="18" charset="0"/>
              </a:rPr>
              <a:t>арттерапии</a:t>
            </a:r>
            <a:r>
              <a:rPr lang="ru-RU" dirty="0">
                <a:latin typeface="Times New Roman" pitchFamily="18" charset="0"/>
              </a:rPr>
              <a:t> </a:t>
            </a:r>
          </a:p>
          <a:p>
            <a:r>
              <a:rPr lang="ru-RU" b="1" dirty="0">
                <a:latin typeface="Times New Roman" pitchFamily="18" charset="0"/>
              </a:rPr>
              <a:t>метод </a:t>
            </a:r>
            <a:r>
              <a:rPr lang="ru-RU" b="1" dirty="0" err="1">
                <a:latin typeface="Times New Roman" pitchFamily="18" charset="0"/>
              </a:rPr>
              <a:t>цветотерапии</a:t>
            </a:r>
            <a:endParaRPr lang="ru-RU" b="1" dirty="0">
              <a:latin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</a:rPr>
              <a:t>элементы </a:t>
            </a:r>
            <a:r>
              <a:rPr lang="ru-RU" b="1" dirty="0" err="1">
                <a:latin typeface="Times New Roman" pitchFamily="18" charset="0"/>
              </a:rPr>
              <a:t>сказкотерапии</a:t>
            </a:r>
            <a:endParaRPr lang="ru-RU" b="1" dirty="0">
              <a:latin typeface="Times New Roman" pitchFamily="18" charset="0"/>
            </a:endParaRPr>
          </a:p>
          <a:p>
            <a:r>
              <a:rPr lang="ru-RU" b="1" dirty="0" err="1">
                <a:latin typeface="Times New Roman" pitchFamily="18" charset="0"/>
              </a:rPr>
              <a:t>игротерапия</a:t>
            </a:r>
            <a:endParaRPr lang="ru-RU" b="1" dirty="0">
              <a:latin typeface="Times New Roman" pitchFamily="18" charset="0"/>
            </a:endParaRPr>
          </a:p>
          <a:p>
            <a:r>
              <a:rPr lang="ru-RU" b="1" dirty="0" err="1">
                <a:latin typeface="Times New Roman" pitchFamily="18" charset="0"/>
              </a:rPr>
              <a:t>психогимнастические</a:t>
            </a:r>
            <a:r>
              <a:rPr lang="ru-RU" b="1" dirty="0">
                <a:latin typeface="Times New Roman" pitchFamily="18" charset="0"/>
              </a:rPr>
              <a:t> этюды и упражнения</a:t>
            </a:r>
          </a:p>
          <a:p>
            <a:r>
              <a:rPr lang="ru-RU" b="1" dirty="0" err="1">
                <a:latin typeface="Times New Roman" pitchFamily="18" charset="0"/>
              </a:rPr>
              <a:t>вокалотерапии</a:t>
            </a:r>
            <a:endParaRPr lang="ru-RU" b="1" dirty="0">
              <a:latin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</a:rPr>
              <a:t>прием </a:t>
            </a:r>
            <a:r>
              <a:rPr lang="ru-RU" b="1" dirty="0" err="1">
                <a:latin typeface="Times New Roman" pitchFamily="18" charset="0"/>
              </a:rPr>
              <a:t>музицирования</a:t>
            </a:r>
            <a:r>
              <a:rPr lang="ru-RU" b="1" dirty="0">
                <a:latin typeface="Times New Roman" pitchFamily="18" charset="0"/>
              </a:rPr>
              <a:t> на детских шумовых и </a:t>
            </a:r>
          </a:p>
          <a:p>
            <a:pPr>
              <a:buNone/>
            </a:pPr>
            <a:r>
              <a:rPr lang="ru-RU" b="1" dirty="0">
                <a:latin typeface="Times New Roman" pitchFamily="18" charset="0"/>
              </a:rPr>
              <a:t>	русских народных музыкальных инструментах</a:t>
            </a:r>
            <a:r>
              <a:rPr lang="ru-RU" dirty="0">
                <a:latin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867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err="1" smtClean="0">
                <a:solidFill>
                  <a:srgbClr val="006600"/>
                </a:solidFill>
                <a:latin typeface="Monotype Corsiva" pitchFamily="66" charset="0"/>
              </a:rPr>
              <a:t>Цветотерапия</a:t>
            </a:r>
            <a:endParaRPr lang="ru-RU" sz="6000" dirty="0">
              <a:latin typeface="Monotype Corsiva" pitchFamily="66" charset="0"/>
            </a:endParaRPr>
          </a:p>
        </p:txBody>
      </p:sp>
      <p:pic>
        <p:nvPicPr>
          <p:cNvPr id="1026" name="Picture 2" descr="C:\Users\admin\Desktop\15826355_MUZUYKOTERAPIYA_i_CVETOTERAPIYA_titulluch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82" y="1890712"/>
            <a:ext cx="5579072" cy="475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13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err="1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Психогимнастические</a:t>
            </a:r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этюды и упражнения</a:t>
            </a:r>
            <a:endParaRPr lang="ru-RU" sz="54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26" name="Picture 2" descr="F:\МУЗЫКОТЕРАПИЯ\IMG-20200221-WA0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75" y="2027811"/>
            <a:ext cx="5898776" cy="3318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err="1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Игротерапия</a:t>
            </a:r>
            <a:endParaRPr lang="ru-RU" sz="6000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050" name="Picture 2" descr="F:\МУЗЫКОТЕРАПИЯ\IMG-20200221-WA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23" y="3388660"/>
            <a:ext cx="4460723" cy="308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МУЗЫКОТЕРАПИЯ\IMG-20200221-WA0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617" y="1290916"/>
            <a:ext cx="4061438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076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i="1" kern="0" dirty="0" err="1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Вокалотерапия</a:t>
            </a:r>
            <a:endParaRPr lang="ru-RU" sz="6000" i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latin typeface="Times New Roman" pitchFamily="18" charset="0"/>
              </a:rPr>
              <a:t>Также очень популярен метод </a:t>
            </a:r>
            <a:r>
              <a:rPr lang="ru-RU" b="1" dirty="0" err="1">
                <a:latin typeface="Times New Roman" pitchFamily="18" charset="0"/>
              </a:rPr>
              <a:t>вокалотерапии</a:t>
            </a:r>
            <a:r>
              <a:rPr lang="ru-RU" b="1" dirty="0">
                <a:latin typeface="Times New Roman" pitchFamily="18" charset="0"/>
              </a:rPr>
              <a:t>.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latin typeface="Times New Roman" pitchFamily="18" charset="0"/>
              </a:rPr>
              <a:t> В работе с детьми, занятия по </a:t>
            </a:r>
            <a:r>
              <a:rPr lang="ru-RU" b="1" dirty="0" err="1">
                <a:latin typeface="Times New Roman" pitchFamily="18" charset="0"/>
              </a:rPr>
              <a:t>вокалотерапии</a:t>
            </a:r>
            <a:r>
              <a:rPr lang="ru-RU" b="1" dirty="0">
                <a:latin typeface="Times New Roman" pitchFamily="18" charset="0"/>
              </a:rPr>
              <a:t> направлены на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latin typeface="Times New Roman" pitchFamily="18" charset="0"/>
              </a:rPr>
              <a:t>формирование оптимистического настроения: исполнение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latin typeface="Times New Roman" pitchFamily="18" charset="0"/>
              </a:rPr>
              <a:t>жизнеутверждающих песен-формул, оптимистических детских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b="1" dirty="0">
                <a:latin typeface="Times New Roman" pitchFamily="18" charset="0"/>
              </a:rPr>
              <a:t>песен, которые можно петь под фонограмму или аккомпанемент.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pic>
        <p:nvPicPr>
          <p:cNvPr id="5122" name="Picture 2" descr="F:\МУЗЫКОТЕРАПИЯ\IMG-20200221-WA0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333" y="1790162"/>
            <a:ext cx="4074215" cy="293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14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mbria/Calibri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устая тень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298</TotalTime>
  <Words>212</Words>
  <Application>Microsoft Office PowerPoint</Application>
  <PresentationFormat>Экран (4:3)</PresentationFormat>
  <Paragraphs>46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Monotype Corsiva</vt:lpstr>
      <vt:lpstr>Times New Roman</vt:lpstr>
      <vt:lpstr>Тема Office</vt:lpstr>
      <vt:lpstr>Музыкотерапия</vt:lpstr>
      <vt:lpstr>Презентация PowerPoint</vt:lpstr>
      <vt:lpstr> Достоинствами музыкотерапии являются: </vt:lpstr>
      <vt:lpstr>Влияние звучания музыкальных инструментов на лечение и профилактику заболеваний</vt:lpstr>
      <vt:lpstr>Активные методы и приёмы музыкотерапии</vt:lpstr>
      <vt:lpstr>Цветотерапия</vt:lpstr>
      <vt:lpstr>Психогимнастические этюды и упражнения</vt:lpstr>
      <vt:lpstr>Игротерапия</vt:lpstr>
      <vt:lpstr>Вокалотерапия</vt:lpstr>
      <vt:lpstr>Музицирование  на детских  шумовых  и русских  народных музыкальных  инструментах</vt:lpstr>
      <vt:lpstr> Музыкотерапия противопоказана : </vt:lpstr>
      <vt:lpstr>Источники: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User1</cp:lastModifiedBy>
  <cp:revision>22</cp:revision>
  <dcterms:created xsi:type="dcterms:W3CDTF">2014-07-11T15:04:42Z</dcterms:created>
  <dcterms:modified xsi:type="dcterms:W3CDTF">2020-03-03T08:00:46Z</dcterms:modified>
</cp:coreProperties>
</file>