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5" r:id="rId5"/>
    <p:sldId id="264" r:id="rId6"/>
    <p:sldId id="259" r:id="rId7"/>
    <p:sldId id="270" r:id="rId8"/>
    <p:sldId id="269" r:id="rId9"/>
    <p:sldId id="268" r:id="rId10"/>
    <p:sldId id="271" r:id="rId11"/>
    <p:sldId id="274" r:id="rId12"/>
    <p:sldId id="267" r:id="rId13"/>
    <p:sldId id="273" r:id="rId14"/>
    <p:sldId id="277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2159"/>
    <a:srgbClr val="FF7C80"/>
    <a:srgbClr val="7C73F1"/>
    <a:srgbClr val="66FF66"/>
    <a:srgbClr val="F3AB29"/>
    <a:srgbClr val="EAC0CE"/>
    <a:srgbClr val="89E8FB"/>
    <a:srgbClr val="CCECFF"/>
    <a:srgbClr val="99CCFF"/>
    <a:srgbClr val="FEE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708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17054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27857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391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3541681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29758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843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2988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152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754149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21516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1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рамки на прозрачном фоне\Baby frames 2_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1196752"/>
            <a:ext cx="5974432" cy="211566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проектной деятельности в </a:t>
            </a:r>
            <a:r>
              <a:rPr lang="ru-RU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детском </a:t>
            </a:r>
            <a:r>
              <a:rPr lang="ru-RU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саду</a:t>
            </a:r>
            <a:endParaRPr lang="ru-RU" sz="3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212976"/>
            <a:ext cx="5328592" cy="20882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Подготовила </a:t>
            </a:r>
            <a:r>
              <a:rPr lang="ru-RU" sz="18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воспитатель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 </a:t>
            </a:r>
            <a:r>
              <a:rPr lang="ru-RU" sz="18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« Муниципального образовательного дошкольного учреждения детский сад </a:t>
            </a:r>
            <a:r>
              <a:rPr lang="ru-RU" sz="18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общеразвивающего вида </a:t>
            </a:r>
            <a:r>
              <a:rPr lang="ru-RU" sz="18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№ 30»</a:t>
            </a:r>
          </a:p>
          <a:p>
            <a:pPr>
              <a:spcBef>
                <a:spcPts val="0"/>
              </a:spcBef>
            </a:pPr>
            <a:r>
              <a:rPr lang="ru-RU" sz="1800" dirty="0" err="1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г.Щёкино</a:t>
            </a:r>
            <a:endParaRPr lang="ru-RU" sz="1800" dirty="0" smtClean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72159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ru-RU" sz="18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 </a:t>
            </a:r>
            <a:r>
              <a:rPr lang="ru-RU" sz="1800" dirty="0" err="1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Лукомская</a:t>
            </a:r>
            <a:r>
              <a:rPr lang="ru-RU" sz="18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 А.В</a:t>
            </a:r>
            <a:r>
              <a:rPr lang="ru-RU" sz="24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72159"/>
                </a:solidFill>
                <a:effectLst/>
              </a:rPr>
              <a:t>.</a:t>
            </a:r>
            <a:endParaRPr lang="ru-RU" sz="200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7215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139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550" y="0"/>
            <a:ext cx="10071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72159"/>
                </a:solidFill>
                <a:latin typeface="Arial Black" pitchFamily="34" charset="0"/>
              </a:rPr>
              <a:t>Типы проектов</a:t>
            </a:r>
            <a:endParaRPr lang="ru-RU" sz="3200" dirty="0">
              <a:solidFill>
                <a:srgbClr val="F72159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268760"/>
            <a:ext cx="7416824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По доминирующему методу</a:t>
            </a:r>
            <a:r>
              <a:rPr lang="ru-RU" sz="2400" dirty="0" smtClean="0"/>
              <a:t>: </a:t>
            </a:r>
            <a:r>
              <a:rPr lang="ru-RU" sz="2400" b="1" dirty="0" smtClean="0"/>
              <a:t>исследовательские, информационные, творческие, игровые, приключенческие, практико-ориентированные.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По характеру содержания</a:t>
            </a:r>
            <a:r>
              <a:rPr lang="ru-RU" sz="2400" b="1" dirty="0" smtClean="0"/>
              <a:t>: включают ребёнка и его семью, ребёнка и природу, ребёнка и рукотворный мир, ребёнка, общества и культуру.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По участию ребёнка в проекте</a:t>
            </a:r>
            <a:r>
              <a:rPr lang="ru-RU" sz="2400" b="1" dirty="0" smtClean="0"/>
              <a:t>: заказчик, </a:t>
            </a:r>
            <a:r>
              <a:rPr lang="ru-RU" sz="2400" b="1" dirty="0" err="1" smtClean="0"/>
              <a:t>экспетр</a:t>
            </a:r>
            <a:r>
              <a:rPr lang="ru-RU" sz="2400" b="1" dirty="0" smtClean="0"/>
              <a:t>, исполнитель, участник по зарождению идеи до получения результата.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0155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550" y="0"/>
            <a:ext cx="10071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984776" cy="482453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FF0000"/>
                </a:solidFill>
                <a:effectLst/>
              </a:rPr>
              <a:t>По характеру контактов</a:t>
            </a:r>
            <a:r>
              <a:rPr lang="ru-RU" sz="2400" dirty="0" smtClean="0">
                <a:effectLst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effectLst/>
              </a:rPr>
              <a:t>осуществляется внутри одной возрастной группы, в контакте с другой возрастной группой, внутри ДОУ, в контакте с семьёй, учреждениями культуры, общественными организациями.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</a:rPr>
              <a:t>По количеству участников</a:t>
            </a:r>
            <a:r>
              <a:rPr lang="ru-RU" sz="2400" dirty="0" smtClean="0">
                <a:effectLst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effectLst/>
              </a:rPr>
              <a:t>индивидуальный, парный, групповой  фронтальный</a:t>
            </a:r>
            <a:r>
              <a:rPr lang="ru-RU" sz="2400" dirty="0" smtClean="0">
                <a:effectLst/>
              </a:rPr>
              <a:t>.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</a:rPr>
              <a:t>По продолжительности: </a:t>
            </a:r>
            <a:r>
              <a:rPr lang="ru-RU" sz="2400" dirty="0" smtClean="0">
                <a:solidFill>
                  <a:srgbClr val="002060"/>
                </a:solidFill>
                <a:effectLst/>
              </a:rPr>
              <a:t>краткосрочный, средней продолжительности и долгосрочный</a:t>
            </a:r>
            <a:r>
              <a:rPr lang="ru-RU" sz="2400" dirty="0" smtClean="0">
                <a:effectLst/>
              </a:rPr>
              <a:t>.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09493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96752"/>
            <a:ext cx="6912768" cy="41764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/>
              </a:rPr>
              <a:t>Проекты требуют чёткой структуры, обозначенных целей, актуальности предмета исследования, социальной значимости, продуманных методов обработки. 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Выделены три этапа в развитии проектной деятельности у детей дошкольного возраста, которые и представляют собой одну из педагогических технологий проектной деятельности, включающую в себя совокупность исследовательских, поисковых, творческих, проблемных методов.</a:t>
            </a:r>
            <a:endParaRPr lang="ru-RU" sz="2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65224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5"/>
            <a:ext cx="9265220" cy="693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лнце 2"/>
          <p:cNvSpPr/>
          <p:nvPr/>
        </p:nvSpPr>
        <p:spPr>
          <a:xfrm>
            <a:off x="2650554" y="1593442"/>
            <a:ext cx="3625742" cy="3059693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Этапы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проектов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 rot="20747781">
            <a:off x="630634" y="838179"/>
            <a:ext cx="3198088" cy="1793836"/>
          </a:xfrm>
          <a:prstGeom prst="cloud">
            <a:avLst/>
          </a:prstGeom>
          <a:solidFill>
            <a:srgbClr val="CCE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Подражательно-исполнительный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</a:t>
            </a:r>
            <a:r>
              <a:rPr lang="ru-RU" b="1" dirty="0" smtClean="0">
                <a:solidFill>
                  <a:srgbClr val="002060"/>
                </a:solidFill>
              </a:rPr>
              <a:t> детьми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3,5-5 лет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 rot="581731">
            <a:off x="5061488" y="678571"/>
            <a:ext cx="3289336" cy="1816247"/>
          </a:xfrm>
          <a:prstGeom prst="cloud">
            <a:avLst/>
          </a:prstGeom>
          <a:solidFill>
            <a:srgbClr val="CCE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Развивающий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</a:rPr>
              <a:t>ети 5-6 лет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2530433" y="4359843"/>
            <a:ext cx="3745863" cy="2072208"/>
          </a:xfrm>
          <a:prstGeom prst="cloud">
            <a:avLst/>
          </a:prstGeom>
          <a:solidFill>
            <a:srgbClr val="CCE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Творческий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</a:rPr>
              <a:t>ети 6-7 лет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5626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901489" y="2552328"/>
            <a:ext cx="3240360" cy="1728192"/>
          </a:xfrm>
          <a:prstGeom prst="ellipse">
            <a:avLst/>
          </a:prstGeom>
          <a:solidFill>
            <a:srgbClr val="EAC0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Последовательность работы педагога над проектом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75856" y="235496"/>
            <a:ext cx="2520280" cy="1346448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Педагог ставит цель исходя из потребностей и интересов ребёнка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41849" y="404664"/>
            <a:ext cx="2543588" cy="144016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Намечает план. Вовлекает дошкольников в решение проблемы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156176" y="1963688"/>
            <a:ext cx="2503334" cy="117728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Обсуждает план с родителями на родительском собрании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8497" y="2145432"/>
            <a:ext cx="2376264" cy="1427584"/>
          </a:xfrm>
          <a:prstGeom prst="ellipse">
            <a:avLst/>
          </a:prstGeom>
          <a:solidFill>
            <a:srgbClr val="7C73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Готовит презентацию.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004048" y="5114629"/>
            <a:ext cx="2865246" cy="1571065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Проводит занятия, игры, наблюдения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(мероприятия основной части проекта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19711" y="3534700"/>
            <a:ext cx="2376264" cy="1270070"/>
          </a:xfrm>
          <a:prstGeom prst="ellipse">
            <a:avLst/>
          </a:prstGeom>
          <a:solidFill>
            <a:srgbClr val="89E8F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Собирает информацию, материал.</a:t>
            </a:r>
          </a:p>
          <a:p>
            <a:pPr algn="ctr"/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249227" y="5235442"/>
            <a:ext cx="2330424" cy="1368153"/>
          </a:xfrm>
          <a:prstGeom prst="ellipse">
            <a:avLst/>
          </a:prstGeom>
          <a:solidFill>
            <a:srgbClr val="F3AB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Даёт домашнее задание родителям.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3980" y="3933056"/>
            <a:ext cx="2837509" cy="1491386"/>
          </a:xfrm>
          <a:prstGeom prst="ellipse">
            <a:avLst/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Поощряет самостоятельные творческие работы детей и родителей.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95954" y="235496"/>
            <a:ext cx="2678895" cy="1657908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Подводит итоги.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Выступает на педагогическом совете.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Обобщает опыт работы.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6200000">
            <a:off x="3932871" y="1942753"/>
            <a:ext cx="963933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559727">
            <a:off x="3922580" y="4249019"/>
            <a:ext cx="301650" cy="1066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8860187" flipV="1">
            <a:off x="4561567" y="1682675"/>
            <a:ext cx="1907878" cy="352799"/>
          </a:xfrm>
          <a:prstGeom prst="rightArrow">
            <a:avLst>
              <a:gd name="adj1" fmla="val 378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9876973">
            <a:off x="5791023" y="2654954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911356">
            <a:off x="6041543" y="3589999"/>
            <a:ext cx="421108" cy="293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3720031">
            <a:off x="5328278" y="4468353"/>
            <a:ext cx="1171672" cy="279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021038">
            <a:off x="2727528" y="4045024"/>
            <a:ext cx="635105" cy="291994"/>
          </a:xfrm>
          <a:prstGeom prst="rightArrow">
            <a:avLst>
              <a:gd name="adj1" fmla="val 50000"/>
              <a:gd name="adj2" fmla="val 430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2167349">
            <a:off x="2394623" y="2998922"/>
            <a:ext cx="568799" cy="310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4012013">
            <a:off x="2362805" y="1908104"/>
            <a:ext cx="1575022" cy="334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644" y="1628800"/>
            <a:ext cx="6408712" cy="36004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/>
              </a:rPr>
              <a:t>Таким образом, в проектной деятельности происходит формирование субъектной позиции </a:t>
            </a:r>
            <a:r>
              <a:rPr lang="ru-RU" sz="2800" dirty="0" smtClean="0">
                <a:solidFill>
                  <a:srgbClr val="002060"/>
                </a:solidFill>
                <a:effectLst/>
              </a:rPr>
              <a:t>у ребёнка, раскрывается его индивидуальность, реализуются интересы и потребности, что в свою очередь способствует личностному развитию ребёнка. Это соответствует социальному заказу на современном этапе.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91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рамки на прозрачном фоне\0_6a822_d4dda202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" y="0"/>
            <a:ext cx="9144000" cy="68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92" y="0"/>
            <a:ext cx="6194292" cy="472514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/>
              </a:rPr>
              <a:t>Использование инновационных педагогических технологий открывает новые возможности воспитания и обучения дошкольников. </a:t>
            </a:r>
            <a:r>
              <a:rPr lang="ru-RU" sz="2800" dirty="0">
                <a:solidFill>
                  <a:srgbClr val="002060"/>
                </a:solidFill>
                <a:effectLst/>
              </a:rPr>
              <a:t/>
            </a:r>
            <a:br>
              <a:rPr lang="ru-RU" sz="2800" dirty="0">
                <a:solidFill>
                  <a:srgbClr val="002060"/>
                </a:solidFill>
                <a:effectLst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</a:rPr>
              <a:t>И одной наиболее эффективной в наши дни стал метод проектов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4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416824" cy="554461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/>
              </a:rPr>
              <a:t>Современный подход к дошкольному образованию в соответствии с положением ФГОС ДО предусматривает не только формирование знаний, умений и навыков дошкольника и адаптации его в социальной жизни, но и на сохранение полноценного детства в соответствии с психофизическими особенностями развивающейся личности, обучение через совместный поиск решений, предоставление ребёнку возможности самостоятельно овладеть нормами культуры</a:t>
            </a:r>
            <a:r>
              <a:rPr lang="ru-RU" sz="2800" b="0" dirty="0" smtClean="0">
                <a:solidFill>
                  <a:srgbClr val="002060"/>
                </a:solidFill>
                <a:effectLst/>
              </a:rPr>
              <a:t>.</a:t>
            </a:r>
            <a:endParaRPr lang="ru-RU" sz="2800" b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466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26" y="1268760"/>
            <a:ext cx="7632848" cy="37444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/>
              </a:rPr>
              <a:t>Уникальным средством обеспечения, сотрудничества, сотворчества детей и взрослых, способом реализации личностно-ориентированного подхода к образованию является технология проектирования</a:t>
            </a:r>
            <a:r>
              <a:rPr lang="ru-RU" sz="2800" i="1" dirty="0" smtClean="0">
                <a:effectLst/>
              </a:rPr>
              <a:t>.</a:t>
            </a:r>
            <a:endParaRPr lang="ru-RU" sz="28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684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59216" cy="547260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  <a:effectLst/>
              </a:rPr>
              <a:t>Метод проектов – это педагогическая технология, стержнем которой является самостоятельная деятельность детей - исследовательская, познавательная, продуктивная в процессе которой ребёнок познаёт окружающий мир и воплощает новые знания в реальные продукты</a:t>
            </a:r>
            <a:r>
              <a:rPr lang="ru-RU" sz="2400" i="1" dirty="0">
                <a:solidFill>
                  <a:srgbClr val="002060"/>
                </a:solidFill>
                <a:effectLst/>
              </a:rPr>
              <a:t>.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213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56784" cy="518457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effectLst/>
              </a:rPr>
              <a:t>Основная цель 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3200" dirty="0">
                <a:solidFill>
                  <a:srgbClr val="FF0000"/>
                </a:solidFill>
                <a:effectLst/>
              </a:rPr>
              <a:t/>
            </a:r>
            <a:br>
              <a:rPr lang="ru-RU" sz="3200" dirty="0">
                <a:solidFill>
                  <a:srgbClr val="FF0000"/>
                </a:solidFill>
                <a:effectLst/>
              </a:rPr>
            </a:br>
            <a:r>
              <a:rPr lang="ru-RU" sz="2800" dirty="0">
                <a:solidFill>
                  <a:srgbClr val="7030A0"/>
                </a:solidFill>
                <a:effectLst/>
              </a:rPr>
              <a:t/>
            </a:r>
            <a:br>
              <a:rPr lang="ru-RU" sz="2800" dirty="0">
                <a:solidFill>
                  <a:srgbClr val="7030A0"/>
                </a:solidFill>
                <a:effectLst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</a:rPr>
              <a:t>Создание </a:t>
            </a:r>
            <a:r>
              <a:rPr lang="ru-RU" sz="2800" dirty="0">
                <a:solidFill>
                  <a:srgbClr val="002060"/>
                </a:solidFill>
                <a:effectLst/>
              </a:rPr>
              <a:t>условий раскрывающих творческий и интеллектуальный потенциал дошкольников, ориентированных на диалогическое взаимодействие  детей, взрослых и педагогов, способствующих самопознанию и саморазвитию всех участников процесса.</a:t>
            </a:r>
            <a:br>
              <a:rPr lang="ru-RU" sz="2800" dirty="0">
                <a:solidFill>
                  <a:srgbClr val="002060"/>
                </a:solidFill>
                <a:effectLst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501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6140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6064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F72159"/>
                </a:solidFill>
                <a:effectLst/>
                <a:latin typeface="Arial Black" pitchFamily="34" charset="0"/>
              </a:rPr>
              <a:t>Метод проектов</a:t>
            </a:r>
            <a:r>
              <a:rPr lang="ru-RU" sz="2800" dirty="0">
                <a:solidFill>
                  <a:srgbClr val="EE0077"/>
                </a:solidFill>
                <a:effectLst/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EE0077"/>
                </a:solidFill>
                <a:effectLst/>
                <a:latin typeface="Arial Black" pitchFamily="34" charset="0"/>
              </a:rPr>
            </a:br>
            <a:endParaRPr lang="ru-RU" sz="3600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80917" y="764704"/>
            <a:ext cx="61926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дает возможность для активизации самостоятельной и познавательной деятельности дошкольника 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 помогает осваивать окружающую действительность;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 способствуют развитию творческих способностей;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 помогают ребенку  увидеть проблему со всех сторон;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 способствуют развитию навыков   обобщать и   анализировать;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 развивают речь, память, мышление, воображение;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формирует</a:t>
            </a:r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  коммуникативные  навыки  и нравственные качества ;</a:t>
            </a:r>
          </a:p>
        </p:txBody>
      </p:sp>
    </p:spTree>
    <p:extLst>
      <p:ext uri="{BB962C8B-B14F-4D97-AF65-F5344CB8AC3E}">
        <p14:creationId xmlns:p14="http://schemas.microsoft.com/office/powerpoint/2010/main" val="324062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8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6912768" cy="5112568"/>
          </a:xfrm>
        </p:spPr>
        <p:txBody>
          <a:bodyPr>
            <a:normAutofit/>
          </a:bodyPr>
          <a:lstStyle/>
          <a:p>
            <a:pPr marL="274320" lvl="0" indent="-274320">
              <a:spcBef>
                <a:spcPts val="600"/>
              </a:spcBef>
            </a:pPr>
            <a:r>
              <a:rPr lang="ru-RU" sz="2800" spc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Проект</a:t>
            </a:r>
            <a:r>
              <a:rPr lang="ru-RU" sz="2400" spc="0" dirty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+mn-ea"/>
                <a:cs typeface="+mn-cs"/>
              </a:rPr>
              <a:t> </a:t>
            </a:r>
            <a:r>
              <a:rPr lang="ru-RU" sz="2400" spc="0" dirty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+mn-ea"/>
                <a:cs typeface="+mn-cs"/>
              </a:rPr>
              <a:t>– </a:t>
            </a:r>
            <a:r>
              <a:rPr lang="ru-RU" sz="2800" spc="0" dirty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+mn-ea"/>
                <a:cs typeface="+mn-cs"/>
              </a:rPr>
              <a:t>продукт сотрудничества и сотворчества воспитателей, детей, родителей.</a:t>
            </a:r>
            <a:br>
              <a:rPr lang="ru-RU" sz="2800" spc="0" dirty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+mn-ea"/>
                <a:cs typeface="+mn-cs"/>
              </a:rPr>
            </a:br>
            <a:endParaRPr lang="ru-RU" sz="32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670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472608"/>
          </a:xfrm>
        </p:spPr>
        <p:txBody>
          <a:bodyPr>
            <a:normAutofit/>
          </a:bodyPr>
          <a:lstStyle/>
          <a:p>
            <a:endParaRPr lang="ru-RU" sz="2800" dirty="0">
              <a:effectLst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404664"/>
            <a:ext cx="5710254" cy="939784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Проекты классифицируются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85918" y="1484784"/>
            <a:ext cx="4572032" cy="214314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0" i="0" strike="noStrike" kern="1200" cap="none" spc="0" normalizeH="0" baseline="0" noProof="0" dirty="0" smtClean="0">
                <a:ln>
                  <a:noFill/>
                </a:ln>
                <a:solidFill>
                  <a:srgbClr val="EE0077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 составу участников: 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комплексные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межгрупповые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  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групповые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 индивидуальные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FE8637">
                  <a:lumMod val="50000"/>
                </a:srgbClr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E8637">
                  <a:lumMod val="50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2814" y="3789040"/>
            <a:ext cx="5807152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F72159"/>
                </a:solidFill>
                <a:latin typeface="Arial Black" pitchFamily="34" charset="0"/>
              </a:rPr>
              <a:t>По срокам реализации: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краткосрочные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 средней продолжительности</a:t>
            </a:r>
            <a:endParaRPr lang="ru-RU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долгосрочные </a:t>
            </a:r>
            <a:endParaRPr lang="ru-RU" sz="2400" dirty="0">
              <a:solidFill>
                <a:srgbClr val="002060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808335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ablony-dlya-prezentacii041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shablony-dlya-prezentacii041</Template>
  <TotalTime>658</TotalTime>
  <Words>450</Words>
  <Application>Microsoft Office PowerPoint</Application>
  <PresentationFormat>Экран (4:3)</PresentationFormat>
  <Paragraphs>58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shablony-dlya-prezentacii041</vt:lpstr>
      <vt:lpstr>Технология проектной деятельности в  детском саду</vt:lpstr>
      <vt:lpstr>Использование инновационных педагогических технологий открывает новые возможности воспитания и обучения дошкольников.  И одной наиболее эффективной в наши дни стал метод проектов. </vt:lpstr>
      <vt:lpstr>Современный подход к дошкольному образованию в соответствии с положением ФГОС ДО предусматривает не только формирование знаний, умений и навыков дошкольника и адаптации его в социальной жизни, но и на сохранение полноценного детства в соответствии с психофизическими особенностями развивающейся личности, обучение через совместный поиск решений, предоставление ребёнку возможности самостоятельно овладеть нормами культуры.</vt:lpstr>
      <vt:lpstr>Уникальным средством обеспечения, сотрудничества, сотворчества детей и взрослых, способом реализации личностно-ориентированного подхода к образованию является технология проектирования.</vt:lpstr>
      <vt:lpstr>Метод проектов – это педагогическая технология, стержнем которой является самостоятельная деятельность детей - исследовательская, познавательная, продуктивная в процессе которой ребёнок познаёт окружающий мир и воплощает новые знания в реальные продукты.</vt:lpstr>
      <vt:lpstr>Основная цель    Создание условий раскрывающих творческий и интеллектуальный потенциал дошкольников, ориентированных на диалогическое взаимодействие  детей, взрослых и педагогов, способствующих самопознанию и саморазвитию всех участников процесса. </vt:lpstr>
      <vt:lpstr>Метод проектов </vt:lpstr>
      <vt:lpstr>Проект – продукт сотрудничества и сотворчества воспитателей, детей, родителей. </vt:lpstr>
      <vt:lpstr>Презентация PowerPoint</vt:lpstr>
      <vt:lpstr>Типы проектов</vt:lpstr>
      <vt:lpstr>По характеру контактов: осуществляется внутри одной возрастной группы, в контакте с другой возрастной группой, внутри ДОУ, в контакте с семьёй, учреждениями культуры, общественными организациями. По количеству участников: индивидуальный, парный, групповой  фронтальный. По продолжительности: краткосрочный, средней продолжительности и долгосрочный.</vt:lpstr>
      <vt:lpstr>Проекты требуют чёткой структуры, обозначенных целей, актуальности предмета исследования, социальной значимости, продуманных методов обработки.  Выделены три этапа в развитии проектной деятельности у детей дошкольного возраста, которые и представляют собой одну из педагогических технологий проектной деятельности, включающую в себя совокупность исследовательских, поисковых, творческих, проблемных методов.</vt:lpstr>
      <vt:lpstr>Презентация PowerPoint</vt:lpstr>
      <vt:lpstr>Презентация PowerPoint</vt:lpstr>
      <vt:lpstr>Таким образом, в проектной деятельности происходит формирование субъектной позиции у ребёнка, раскрывается его индивидуальность, реализуются интересы и потребности, что в свою очередь способствует личностному развитию ребёнка. Это соответствует социальному заказу на современном этапе.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проектной деятельности в детском саду</dc:title>
  <dc:creator>User</dc:creator>
  <cp:lastModifiedBy>Серега</cp:lastModifiedBy>
  <cp:revision>61</cp:revision>
  <dcterms:created xsi:type="dcterms:W3CDTF">2020-02-06T08:09:17Z</dcterms:created>
  <dcterms:modified xsi:type="dcterms:W3CDTF">2020-02-28T21:18:55Z</dcterms:modified>
</cp:coreProperties>
</file>