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59" r:id="rId6"/>
    <p:sldId id="282" r:id="rId7"/>
    <p:sldId id="281" r:id="rId8"/>
    <p:sldId id="283" r:id="rId9"/>
    <p:sldId id="262" r:id="rId10"/>
    <p:sldId id="284" r:id="rId11"/>
    <p:sldId id="285" r:id="rId12"/>
    <p:sldId id="286" r:id="rId13"/>
    <p:sldId id="271" r:id="rId14"/>
    <p:sldId id="263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B35"/>
    <a:srgbClr val="C7F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6" autoAdjust="0"/>
    <p:restoredTop sz="94684" autoAdjust="0"/>
  </p:normalViewPr>
  <p:slideViewPr>
    <p:cSldViewPr>
      <p:cViewPr>
        <p:scale>
          <a:sx n="77" d="100"/>
          <a:sy n="77" d="100"/>
        </p:scale>
        <p:origin x="-6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image" Target="../media/image7.pn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5884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воспитатель: Ковалева З.Б.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828800" y="1534192"/>
            <a:ext cx="5407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Формирование представлений о труде взрослых у детей старшего дошкольного возраста в совместной деятельности со взрослыми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02" y="376535"/>
            <a:ext cx="7650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Муниципальное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дошкольное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образовательное учреждение 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«Детский сад общеразвивающего вида №30»</a:t>
            </a:r>
            <a:endParaRPr lang="ru-RU" sz="20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VICE\Desktop\IMG_3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VICE\Desktop\IMG_4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01008"/>
            <a:ext cx="3216357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VICE\Desktop\IMG_39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12120" cy="233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82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1285875" y="2786063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143000" y="25717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едем\IMG_22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5"/>
            <a:ext cx="4104456" cy="302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ASILEK\Desktop\фото 8\IMG_11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169845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ASILEK\Desktop\фото 8\P10002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28999"/>
            <a:ext cx="4320480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3554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kern="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Формы работы с  родителями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smtClean="0"/>
              <a:t>Родительские собрания 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Совместные мероприятия:праздники, экскурсии, поездки</a:t>
            </a:r>
          </a:p>
          <a:p>
            <a:r>
              <a:rPr lang="ru-RU" dirty="0" smtClean="0"/>
              <a:t>Круглые столы</a:t>
            </a:r>
          </a:p>
          <a:p>
            <a:r>
              <a:rPr lang="ru-RU" dirty="0" smtClean="0"/>
              <a:t>Семинары</a:t>
            </a:r>
          </a:p>
          <a:p>
            <a:r>
              <a:rPr lang="ru-RU" dirty="0" smtClean="0"/>
              <a:t>Участие в конкурсах, проектах, выставках различного уровня</a:t>
            </a:r>
          </a:p>
          <a:p>
            <a:r>
              <a:rPr lang="ru-RU" dirty="0" smtClean="0"/>
              <a:t>Субботники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991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92912" y="332656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192688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</a:endParaRPr>
          </a:p>
        </p:txBody>
      </p:sp>
      <p:pic>
        <p:nvPicPr>
          <p:cNvPr id="3074" name="Picture 2" descr="H:\работа\фото\с родителями\IMG_0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321"/>
            <a:ext cx="4033588" cy="3025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EVICE\Desktop\IMG_3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16" y="1268760"/>
            <a:ext cx="2380681" cy="17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DEVICE\Desktop\IMG_3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0517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VICE\Desktop\IMG_4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56" y="4149080"/>
            <a:ext cx="2032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8470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фото 8 марта\IMG_08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499168"/>
            <a:ext cx="3785100" cy="283891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 на портфолио\IMG_10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6670"/>
            <a:ext cx="3854528" cy="289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Ольга\Desktop\IMG_07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372520"/>
            <a:ext cx="3816424" cy="292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66118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Результативность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just"/>
            <a:r>
              <a:rPr lang="ru-RU" dirty="0" smtClean="0"/>
              <a:t>В процесе организации трудовой деятельности под руководством воспитателя дошкольники овладели рядом трудовых умений, определенными навыками подготовки к школе:любознательность, самостоятельность, наблюдательность, умение делать выводы, устанавливать причинно-следственные связи, целеустремленность и активность.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68914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ВНИАНИЕ!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0474" y="1988840"/>
            <a:ext cx="5184576" cy="3385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6411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5884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685800" y="1066800"/>
            <a:ext cx="7774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Труд-важнейшее </a:t>
            </a:r>
            <a:r>
              <a:rPr lang="ru-RU" dirty="0"/>
              <a:t>средство воспитания. В процессе труда формируется личность ребенка, складываются коллективные взаимоотношения и коммуникативные способности детей. </a:t>
            </a:r>
          </a:p>
          <a:p>
            <a:pPr algn="just"/>
            <a:r>
              <a:rPr lang="ru-RU" dirty="0" smtClean="0"/>
              <a:t>         Вопросы трудового воспитания дошкольников на современном этапе являются актуальными для дошкольного воспитания в целом. Современные родители дошкольников огромное внимание уделяют умственному воспитанию детей, подготовке их к обучению в школе и не всегда придают значение трудовому воспитанию в развитии ребенка. Накладывают свой </a:t>
            </a:r>
            <a:r>
              <a:rPr lang="ru-RU" dirty="0" smtClean="0"/>
              <a:t> </a:t>
            </a:r>
            <a:r>
              <a:rPr lang="ru-RU" dirty="0"/>
              <a:t>отпечаток сумашедший ритм современной жизни, нехватка времени и наличие в семье многообразия гаджитов. Взрослым хочется всё сделать самим-быстрее, лучше, аккуратнее, родители даже одежду и обувь покупают сейчас своим детям с целью упрощения им трудовой деятельности (не пуговицы, а кнопки и молнии, не шнурки, а липучки). Также нередко в семейном воспитании трудом наказывают за плохое поведение, что вызывает у детей негативное отношение к труду.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51719" y="569382"/>
            <a:ext cx="654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Актуальность опыта</a:t>
            </a: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5884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484016" y="1534192"/>
            <a:ext cx="80594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Новизна опыта заключается в следующем:</a:t>
            </a:r>
          </a:p>
          <a:p>
            <a:r>
              <a:rPr lang="ru-RU" sz="2400" dirty="0"/>
              <a:t>-использование сказок для приобщения детей к </a:t>
            </a:r>
            <a:r>
              <a:rPr lang="ru-RU" sz="2400" dirty="0" smtClean="0"/>
              <a:t>труду;</a:t>
            </a:r>
          </a:p>
          <a:p>
            <a:r>
              <a:rPr lang="ru-RU" sz="2400" dirty="0" smtClean="0"/>
              <a:t>-</a:t>
            </a:r>
            <a:r>
              <a:rPr lang="ru-RU" sz="2400" dirty="0"/>
              <a:t>использование операционных схем для трудовой деятельности;</a:t>
            </a:r>
          </a:p>
          <a:p>
            <a:r>
              <a:rPr lang="ru-RU" sz="2400" dirty="0"/>
              <a:t>-разработка нестандартных занятий и праздников по трудовому обучению в детском </a:t>
            </a:r>
            <a:r>
              <a:rPr lang="ru-RU" sz="2400" dirty="0" smtClean="0"/>
              <a:t>саду;</a:t>
            </a:r>
            <a:endParaRPr lang="ru-RU" sz="2400" dirty="0"/>
          </a:p>
          <a:p>
            <a:r>
              <a:rPr lang="ru-RU" sz="2400" dirty="0"/>
              <a:t>-оформление в группе «Центра ручного труда», </a:t>
            </a:r>
            <a:endParaRPr lang="ru-RU" sz="2400" dirty="0" smtClean="0"/>
          </a:p>
          <a:p>
            <a:r>
              <a:rPr lang="ru-RU" sz="2400" dirty="0" smtClean="0"/>
              <a:t>-</a:t>
            </a:r>
            <a:r>
              <a:rPr lang="ru-RU" sz="2400" dirty="0"/>
              <a:t>изготовление дидактических </a:t>
            </a:r>
            <a:r>
              <a:rPr lang="ru-RU" sz="2400" dirty="0" smtClean="0"/>
              <a:t> псобий;</a:t>
            </a:r>
          </a:p>
          <a:p>
            <a:r>
              <a:rPr lang="ru-RU" sz="2400" dirty="0" smtClean="0"/>
              <a:t>-использование виртуальных экскурсий;</a:t>
            </a:r>
          </a:p>
          <a:p>
            <a:r>
              <a:rPr lang="ru-RU" sz="2400" dirty="0" smtClean="0"/>
              <a:t>-использование </a:t>
            </a:r>
            <a:r>
              <a:rPr lang="ru-RU" sz="2400" dirty="0"/>
              <a:t>проектной </a:t>
            </a:r>
            <a:r>
              <a:rPr lang="ru-RU" sz="2400" dirty="0" smtClean="0"/>
              <a:t>деятельности.</a:t>
            </a:r>
          </a:p>
          <a:p>
            <a:r>
              <a:rPr lang="ru-RU" sz="12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376535"/>
            <a:ext cx="652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Новизна опыта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5884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828800" y="1534192"/>
            <a:ext cx="540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828800" y="376535"/>
            <a:ext cx="6858000" cy="13423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Цели 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изадачи опыта:</a:t>
            </a:r>
            <a:b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Цель – формирование  положительного отношения к труду, желания и умения трудиться, нравственно ценных качеств, уважение к труду взрослых.</a:t>
            </a:r>
          </a:p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Обучение детей трудовым умениям</a:t>
            </a:r>
          </a:p>
          <a:p>
            <a:r>
              <a:rPr lang="ru-RU" sz="2200" dirty="0" smtClean="0"/>
              <a:t>Воспитание в детях уважительного отношения к труду</a:t>
            </a:r>
          </a:p>
          <a:p>
            <a:r>
              <a:rPr lang="ru-RU" sz="2200" dirty="0" smtClean="0"/>
              <a:t>Воспитание нравственно-волевых качеств, мотивов деятельности</a:t>
            </a:r>
          </a:p>
          <a:p>
            <a:r>
              <a:rPr lang="ru-RU" sz="2200" dirty="0" smtClean="0"/>
              <a:t>Воспитание гуманного отношения к окружающим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9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71877"/>
            <a:ext cx="3012366" cy="266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Ольга\Desktop\IMG_04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00042"/>
            <a:ext cx="215116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:\работа\фото\средняя группа\рисуем\IMG_06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429000"/>
            <a:ext cx="2476438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работа\фото\средняя группа\играем\IMG_04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71480"/>
            <a:ext cx="2217178" cy="2643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IMG_424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357562"/>
            <a:ext cx="257176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27784" y="571480"/>
            <a:ext cx="4159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Воспитание должно развить в человеке привычку и любовь к труду, оно должно дать ему возможность отыскать для себя смысл в жизни. </a:t>
            </a:r>
            <a:endParaRPr lang="en-US" sz="2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К.Д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Ушинский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5884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1828800" y="1534192"/>
            <a:ext cx="5695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НОД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Прздники и вечра развлечений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Чтение художественной литературы о труде и профессиях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Целевые прогулки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Дидактические и настольно-печатные игры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роведение мастер-классов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Проектная деятельность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Интервью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Виртуальные экскурсии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Дежурства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Ручной труд</a:t>
            </a:r>
            <a:r>
              <a:rPr lang="ru-RU" sz="2000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9752" y="376535"/>
            <a:ext cx="624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Формы работы с детьми</a:t>
            </a:r>
            <a:endParaRPr lang="ru-RU" sz="28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" name="Picture 4" descr="hello_html_3abcf0b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3467099"/>
            <a:ext cx="2109920" cy="232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2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 стрелкой 14"/>
          <p:cNvCxnSpPr/>
          <p:nvPr/>
        </p:nvCxnSpPr>
        <p:spPr>
          <a:xfrm rot="5400000" flipH="1" flipV="1">
            <a:off x="5572132" y="2000240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3036083" y="2035958"/>
            <a:ext cx="357189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285875" y="2786063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143000" y="257175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322099" y="3964785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2500298" y="264318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357553" y="4000505"/>
            <a:ext cx="357191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215074" y="2714620"/>
            <a:ext cx="42862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блако 29"/>
          <p:cNvSpPr/>
          <p:nvPr/>
        </p:nvSpPr>
        <p:spPr>
          <a:xfrm>
            <a:off x="928662" y="4357694"/>
            <a:ext cx="3286148" cy="16430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дидактические игры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00364" y="2357430"/>
            <a:ext cx="3143272" cy="1500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Знакомство дошкольников с профессиями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0" name="Облако 39"/>
          <p:cNvSpPr/>
          <p:nvPr/>
        </p:nvSpPr>
        <p:spPr>
          <a:xfrm>
            <a:off x="357158" y="2571744"/>
            <a:ext cx="2428892" cy="15716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экскурсии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3428992" y="428604"/>
            <a:ext cx="2000264" cy="14287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чтение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2" name="Облако 41"/>
          <p:cNvSpPr/>
          <p:nvPr/>
        </p:nvSpPr>
        <p:spPr>
          <a:xfrm>
            <a:off x="6000760" y="928670"/>
            <a:ext cx="2357454" cy="150019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наблюдение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3" name="Облако 42"/>
          <p:cNvSpPr/>
          <p:nvPr/>
        </p:nvSpPr>
        <p:spPr>
          <a:xfrm>
            <a:off x="4572000" y="4286256"/>
            <a:ext cx="3214710" cy="171451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рассматривание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4" name="Облако 43"/>
          <p:cNvSpPr/>
          <p:nvPr/>
        </p:nvSpPr>
        <p:spPr>
          <a:xfrm>
            <a:off x="571472" y="857232"/>
            <a:ext cx="2428892" cy="142876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творчество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5" name="Облако 44"/>
          <p:cNvSpPr/>
          <p:nvPr/>
        </p:nvSpPr>
        <p:spPr>
          <a:xfrm>
            <a:off x="6286512" y="2571744"/>
            <a:ext cx="2428892" cy="150019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сюжетно-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ролевые игры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rot="5400000" flipH="1" flipV="1">
            <a:off x="4251323" y="210660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646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895600"/>
            <a:ext cx="1196340" cy="1143000"/>
          </a:xfrm>
          <a:prstGeom prst="rect">
            <a:avLst/>
          </a:prstGeom>
        </p:spPr>
      </p:pic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105400"/>
            <a:ext cx="717804" cy="6858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990600"/>
            <a:ext cx="877316" cy="838200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66800"/>
            <a:ext cx="489204" cy="467392"/>
          </a:xfrm>
          <a:prstGeom prst="rect">
            <a:avLst/>
          </a:prstGeom>
        </p:spPr>
      </p:pic>
      <p:pic>
        <p:nvPicPr>
          <p:cNvPr id="12" name="Рисунок 11" descr="i (5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52725" flipH="1">
            <a:off x="8108370" y="182444"/>
            <a:ext cx="870204" cy="831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9792" y="185884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dirty="0" smtClean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  <a:cs typeface="Arial" charset="0"/>
              </a:rPr>
              <a:t>                                           </a:t>
            </a:r>
            <a:endParaRPr lang="ru-RU" sz="2000" b="1" dirty="0">
              <a:solidFill>
                <a:srgbClr val="C0504D">
                  <a:lumMod val="75000"/>
                </a:srgbClr>
              </a:solidFill>
              <a:latin typeface="Monotype Corsiva" panose="03010101010201010101" pitchFamily="66" charset="0"/>
              <a:cs typeface="Arial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7" y="4065372"/>
            <a:ext cx="3305210" cy="22668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4950"/>
            <a:ext cx="2942329" cy="20843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DEVICE\Desktop\Труд Зинаида Борисовна\IMG_335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5" y="660243"/>
            <a:ext cx="3133651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5" name="Picture 2" descr="C:\Users\DEVICE\Desktop\Труд Зинаида Борисовна\IMG_33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04" y="706720"/>
            <a:ext cx="3203905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6" name="Picture 2" descr="C:\Users\123456\Desktop\IMG_337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00488"/>
            <a:ext cx="270160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65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4546848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4D9B35"/>
                </a:solidFill>
                <a:latin typeface="Monotype Corsiva" panose="03010101010201010101" pitchFamily="66" charset="0"/>
              </a:rPr>
              <a:t>                                </a:t>
            </a:r>
            <a:endParaRPr lang="ru-RU" sz="2800" b="1" dirty="0">
              <a:solidFill>
                <a:srgbClr val="4D9B35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DEVICE\Desktop\IMG_4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516263" cy="26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VICE\Desktop\IMG_4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10" y="470954"/>
            <a:ext cx="3523887" cy="264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VICE\Desktop\IMG_41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3483198" cy="26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4430</TotalTime>
  <Words>360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 Цели изадачи опыта: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</vt:lpstr>
      <vt:lpstr>Презентация PowerPoint</vt:lpstr>
      <vt:lpstr>Презентация PowerPoint</vt:lpstr>
      <vt:lpstr>Формы работы с  родителями</vt:lpstr>
      <vt:lpstr>Презентация PowerPoint</vt:lpstr>
      <vt:lpstr>Презентация PowerPoint</vt:lpstr>
      <vt:lpstr>Результативность</vt:lpstr>
      <vt:lpstr>СПАСИБО ЗА ВНИАНИЕ!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DEVICE</cp:lastModifiedBy>
  <cp:revision>99</cp:revision>
  <dcterms:created xsi:type="dcterms:W3CDTF">2014-08-05T08:36:50Z</dcterms:created>
  <dcterms:modified xsi:type="dcterms:W3CDTF">2019-03-27T18:32:19Z</dcterms:modified>
  <cp:contentStatus/>
</cp:coreProperties>
</file>