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70" r:id="rId3"/>
    <p:sldId id="271" r:id="rId4"/>
    <p:sldId id="257" r:id="rId5"/>
    <p:sldId id="263" r:id="rId6"/>
    <p:sldId id="265" r:id="rId7"/>
    <p:sldId id="272" r:id="rId8"/>
    <p:sldId id="258" r:id="rId9"/>
    <p:sldId id="268" r:id="rId10"/>
    <p:sldId id="260" r:id="rId11"/>
    <p:sldId id="261" r:id="rId12"/>
    <p:sldId id="273" r:id="rId13"/>
    <p:sldId id="269" r:id="rId14"/>
    <p:sldId id="267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17" autoAdjust="0"/>
    <p:restoredTop sz="94615" autoAdjust="0"/>
  </p:normalViewPr>
  <p:slideViewPr>
    <p:cSldViewPr>
      <p:cViewPr varScale="1">
        <p:scale>
          <a:sx n="70" d="100"/>
          <a:sy n="70" d="100"/>
        </p:scale>
        <p:origin x="-88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353BC-8943-41CB-86EF-C76F1A5DF506}" type="datetimeFigureOut">
              <a:rPr lang="ru-RU" smtClean="0"/>
              <a:pPr/>
              <a:t>25.03.2019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1B47D-E205-4EC6-8B57-7CF6BB4B0D0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353BC-8943-41CB-86EF-C76F1A5DF506}" type="datetimeFigureOut">
              <a:rPr lang="ru-RU" smtClean="0"/>
              <a:pPr/>
              <a:t>25.03.2019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1B47D-E205-4EC6-8B57-7CF6BB4B0D0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353BC-8943-41CB-86EF-C76F1A5DF506}" type="datetimeFigureOut">
              <a:rPr lang="ru-RU" smtClean="0"/>
              <a:pPr/>
              <a:t>25.03.2019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1B47D-E205-4EC6-8B57-7CF6BB4B0D05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353BC-8943-41CB-86EF-C76F1A5DF506}" type="datetimeFigureOut">
              <a:rPr lang="ru-RU" smtClean="0"/>
              <a:pPr/>
              <a:t>25.03.2019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1B47D-E205-4EC6-8B57-7CF6BB4B0D0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353BC-8943-41CB-86EF-C76F1A5DF506}" type="datetimeFigureOut">
              <a:rPr lang="ru-RU" smtClean="0"/>
              <a:pPr/>
              <a:t>25.03.2019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1B47D-E205-4EC6-8B57-7CF6BB4B0D0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353BC-8943-41CB-86EF-C76F1A5DF506}" type="datetimeFigureOut">
              <a:rPr lang="ru-RU" smtClean="0"/>
              <a:pPr/>
              <a:t>25.03.2019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1B47D-E205-4EC6-8B57-7CF6BB4B0D0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353BC-8943-41CB-86EF-C76F1A5DF506}" type="datetimeFigureOut">
              <a:rPr lang="ru-RU" smtClean="0"/>
              <a:pPr/>
              <a:t>25.03.2019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1B47D-E205-4EC6-8B57-7CF6BB4B0D0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353BC-8943-41CB-86EF-C76F1A5DF506}" type="datetimeFigureOut">
              <a:rPr lang="ru-RU" smtClean="0"/>
              <a:pPr/>
              <a:t>25.03.2019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1B47D-E205-4EC6-8B57-7CF6BB4B0D0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353BC-8943-41CB-86EF-C76F1A5DF506}" type="datetimeFigureOut">
              <a:rPr lang="ru-RU" smtClean="0"/>
              <a:pPr/>
              <a:t>25.03.2019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1B47D-E205-4EC6-8B57-7CF6BB4B0D0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353BC-8943-41CB-86EF-C76F1A5DF506}" type="datetimeFigureOut">
              <a:rPr lang="ru-RU" smtClean="0"/>
              <a:pPr/>
              <a:t>25.03.2019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1B47D-E205-4EC6-8B57-7CF6BB4B0D0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353BC-8943-41CB-86EF-C76F1A5DF506}" type="datetimeFigureOut">
              <a:rPr lang="ru-RU" smtClean="0"/>
              <a:pPr/>
              <a:t>25.03.2019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1B47D-E205-4EC6-8B57-7CF6BB4B0D0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52B353BC-8943-41CB-86EF-C76F1A5DF506}" type="datetimeFigureOut">
              <a:rPr lang="ru-RU" smtClean="0"/>
              <a:pPr/>
              <a:t>25.03.2019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1C61B47D-E205-4EC6-8B57-7CF6BB4B0D0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000109"/>
            <a:ext cx="7772400" cy="2428891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«Использование игровых приёмов в обучении пению детей дошкольного возраста»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707904" y="4221088"/>
            <a:ext cx="5112568" cy="2351184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Музыкальный руководитель 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Галкина Светлана Владимировна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МДОУ «Детский сад №30»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Щекино, 2019г.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4" name="Picture 2" descr="C:\Users\123456\Desktop\пение\DSCN114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717032"/>
            <a:ext cx="3096344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allAtOnce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928694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Общие этапы обучения пению:</a:t>
            </a:r>
            <a:br>
              <a:rPr lang="ru-RU" sz="3600" b="1" dirty="0" smtClean="0">
                <a:solidFill>
                  <a:srgbClr val="FF0000"/>
                </a:solidFill>
              </a:rPr>
            </a:b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9" name="Содержимое 8"/>
          <p:cNvSpPr>
            <a:spLocks noGrp="1"/>
          </p:cNvSpPr>
          <p:nvPr>
            <p:ph type="body" sz="half" idx="4294967295"/>
          </p:nvPr>
        </p:nvSpPr>
        <p:spPr>
          <a:xfrm>
            <a:off x="571500" y="928688"/>
            <a:ext cx="8572500" cy="3286125"/>
          </a:xfrm>
        </p:spPr>
        <p:txBody>
          <a:bodyPr>
            <a:normAutofit/>
          </a:bodyPr>
          <a:lstStyle/>
          <a:p>
            <a:pPr algn="ctr">
              <a:buFontTx/>
              <a:buChar char="-"/>
            </a:pPr>
            <a:r>
              <a:rPr lang="ru-RU" sz="2400" b="1" dirty="0" smtClean="0"/>
              <a:t>Формирование и развитие подвижности голосового аппарата,</a:t>
            </a:r>
          </a:p>
          <a:p>
            <a:pPr algn="ctr">
              <a:buFontTx/>
              <a:buChar char="-"/>
            </a:pPr>
            <a:r>
              <a:rPr lang="ru-RU" sz="2400" b="1" dirty="0" smtClean="0"/>
              <a:t>-формирование и развитие певческого дыхания,</a:t>
            </a:r>
          </a:p>
          <a:p>
            <a:pPr algn="ctr">
              <a:buNone/>
            </a:pPr>
            <a:r>
              <a:rPr lang="ru-RU" sz="2400" b="1" dirty="0" smtClean="0"/>
              <a:t>- формирование и развитие навыков ясной дикции,</a:t>
            </a:r>
          </a:p>
          <a:p>
            <a:pPr algn="ctr">
              <a:buFontTx/>
              <a:buChar char="-"/>
            </a:pPr>
            <a:r>
              <a:rPr lang="ru-RU" sz="2400" b="1" dirty="0" smtClean="0"/>
              <a:t>формирование и развитие певческой интонации,</a:t>
            </a:r>
          </a:p>
          <a:p>
            <a:pPr algn="ctr">
              <a:buNone/>
            </a:pPr>
            <a:r>
              <a:rPr lang="ru-RU" sz="2400" b="1" dirty="0" smtClean="0"/>
              <a:t>-работа над разучиванием песни.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Picture 3" descr="C:\Users\123456\Desktop\пение\IMG_343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3861048"/>
            <a:ext cx="3240360" cy="216609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chemeClr val="accent1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  <p:bldP spid="9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idx="1"/>
          </p:nvPr>
        </p:nvSpPr>
        <p:spPr>
          <a:xfrm>
            <a:off x="676656" y="1484784"/>
            <a:ext cx="3822192" cy="1080120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МУЗЫКАЛЬНО  - ДИДАКТИЧЕСКИЕ ИГРЫ</a:t>
            </a:r>
            <a:endParaRPr lang="ru-RU" dirty="0"/>
          </a:p>
        </p:txBody>
      </p:sp>
      <p:sp>
        <p:nvSpPr>
          <p:cNvPr id="8" name="Объект 7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3"/>
          </p:nvPr>
        </p:nvSpPr>
        <p:spPr>
          <a:xfrm>
            <a:off x="4648200" y="1700809"/>
            <a:ext cx="3822192" cy="792088"/>
          </a:xfrm>
        </p:spPr>
        <p:txBody>
          <a:bodyPr/>
          <a:lstStyle/>
          <a:p>
            <a:r>
              <a:rPr lang="ru-RU" b="1" dirty="0">
                <a:solidFill>
                  <a:srgbClr val="FF0000"/>
                </a:solidFill>
              </a:rPr>
              <a:t>«МУЗЫКАЛЬНЫЕ УЗОРЫ»</a:t>
            </a:r>
            <a:endParaRPr lang="ru-RU" dirty="0"/>
          </a:p>
        </p:txBody>
      </p:sp>
      <p:pic>
        <p:nvPicPr>
          <p:cNvPr id="10" name="Рисунок 9" descr="6e248681ee28.jp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>
          <a:xfrm rot="5400000">
            <a:off x="17463" y="3690156"/>
            <a:ext cx="2304256" cy="192596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9" name="Рисунок 8" descr="1ff9cdcb2f18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1201567" y="4127015"/>
            <a:ext cx="1781944" cy="211189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1" name="Рисунок 10" descr="4829bf91d046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2843808" y="3861048"/>
            <a:ext cx="1637928" cy="218390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7" name="Объект 16" descr="пирамидка.jpg"/>
          <p:cNvPicPr>
            <a:picLocks noGrp="1" noChangeAspect="1"/>
          </p:cNvPicPr>
          <p:nvPr>
            <p:ph sz="quarter" idx="4"/>
          </p:nvPr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4716016" y="3375586"/>
            <a:ext cx="2147194" cy="1502857"/>
          </a:xfrm>
          <a:prstGeom prst="rect">
            <a:avLst/>
          </a:prstGeom>
          <a:noFill/>
          <a:ln w="38100">
            <a:solidFill>
              <a:srgbClr val="D60093"/>
            </a:solidFill>
            <a:miter lim="800000"/>
            <a:headEnd/>
            <a:tailEnd/>
          </a:ln>
        </p:spPr>
      </p:pic>
      <p:pic>
        <p:nvPicPr>
          <p:cNvPr id="18" name="Рисунок 17" descr="море.jpg"/>
          <p:cNvPicPr>
            <a:picLocks noChangeAspect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7164288" y="3356992"/>
            <a:ext cx="1835696" cy="1596008"/>
          </a:xfrm>
          <a:prstGeom prst="rect">
            <a:avLst/>
          </a:prstGeom>
          <a:noFill/>
          <a:ln w="28575">
            <a:solidFill>
              <a:srgbClr val="D60093"/>
            </a:solidFill>
            <a:miter lim="800000"/>
            <a:headEnd/>
            <a:tailEnd/>
          </a:ln>
        </p:spPr>
      </p:pic>
      <p:pic>
        <p:nvPicPr>
          <p:cNvPr id="19" name="Рисунок 18" descr="горка.jpg"/>
          <p:cNvPicPr>
            <a:picLocks noChangeAspect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5868144" y="5085183"/>
            <a:ext cx="1853952" cy="1512169"/>
          </a:xfrm>
          <a:prstGeom prst="rect">
            <a:avLst/>
          </a:prstGeom>
          <a:noFill/>
          <a:ln w="38100">
            <a:solidFill>
              <a:srgbClr val="D60093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700"/>
                            </p:stCondLst>
                            <p:childTnLst>
                              <p:par>
                                <p:cTn id="12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700"/>
                            </p:stCondLst>
                            <p:childTnLst>
                              <p:par>
                                <p:cTn id="4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200"/>
                            </p:stCondLst>
                            <p:childTnLst>
                              <p:par>
                                <p:cTn id="4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700"/>
                            </p:stCondLst>
                            <p:childTnLst>
                              <p:par>
                                <p:cTn id="5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МЕТОДИКА РАБОТЫ НАД ПЕСНЕЙ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6" name="Picture 7" descr="music-clipart4-1024x835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700482">
            <a:off x="779377" y="2283990"/>
            <a:ext cx="3272545" cy="2969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Объект 4"/>
          <p:cNvSpPr>
            <a:spLocks noGrp="1"/>
          </p:cNvSpPr>
          <p:nvPr>
            <p:ph sz="quarter" idx="14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  <a:defRPr/>
            </a:pPr>
            <a:r>
              <a:rPr lang="ru-RU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ЗНАКОМСТВО</a:t>
            </a:r>
            <a:r>
              <a:rPr lang="ru-RU" dirty="0"/>
              <a:t> с песней</a:t>
            </a:r>
          </a:p>
          <a:p>
            <a:pPr marL="0" indent="0">
              <a:buNone/>
              <a:defRPr/>
            </a:pPr>
            <a:endParaRPr lang="ru-RU" dirty="0"/>
          </a:p>
          <a:p>
            <a:pPr marL="0" indent="0">
              <a:buNone/>
              <a:defRPr/>
            </a:pPr>
            <a:r>
              <a:rPr lang="ru-RU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РАЗУЧИВАНИЕ </a:t>
            </a:r>
            <a:r>
              <a:rPr lang="ru-RU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ПЕСНИ</a:t>
            </a:r>
          </a:p>
          <a:p>
            <a:pPr marL="0" indent="0">
              <a:buNone/>
              <a:defRPr/>
            </a:pPr>
            <a:r>
              <a:rPr lang="ru-RU" dirty="0"/>
              <a:t>     работа над вокально –</a:t>
            </a:r>
          </a:p>
          <a:p>
            <a:pPr marL="0" indent="0">
              <a:buNone/>
              <a:defRPr/>
            </a:pPr>
            <a:r>
              <a:rPr lang="ru-RU" dirty="0"/>
              <a:t>     хоровыми навыками, </a:t>
            </a:r>
          </a:p>
          <a:p>
            <a:pPr marL="0" indent="0">
              <a:buNone/>
              <a:defRPr/>
            </a:pPr>
            <a:r>
              <a:rPr lang="ru-RU" dirty="0" smtClean="0"/>
              <a:t>     работа </a:t>
            </a:r>
            <a:r>
              <a:rPr lang="ru-RU" dirty="0"/>
              <a:t>над качеством </a:t>
            </a:r>
            <a:r>
              <a:rPr lang="ru-RU" dirty="0" smtClean="0"/>
              <a:t>   исполнения</a:t>
            </a:r>
            <a:endParaRPr lang="ru-RU" dirty="0"/>
          </a:p>
          <a:p>
            <a:pPr marL="0" indent="0">
              <a:buNone/>
              <a:defRPr/>
            </a:pPr>
            <a:r>
              <a:rPr lang="ru-RU" dirty="0"/>
              <a:t>    </a:t>
            </a:r>
          </a:p>
          <a:p>
            <a:pPr marL="0" indent="0">
              <a:buNone/>
              <a:defRPr/>
            </a:pPr>
            <a:r>
              <a:rPr lang="ru-RU" dirty="0"/>
              <a:t> </a:t>
            </a:r>
            <a:r>
              <a:rPr lang="ru-RU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ЗАКРЕПЛЕНИЕ </a:t>
            </a:r>
            <a:r>
              <a:rPr lang="ru-RU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ПЕСНИ</a:t>
            </a:r>
          </a:p>
          <a:p>
            <a:pPr marL="0" indent="0">
              <a:buNone/>
              <a:defRPr/>
            </a:pPr>
            <a:r>
              <a:rPr lang="ru-RU" dirty="0"/>
              <a:t>    концертное исполнение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55642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5400" dirty="0" smtClean="0"/>
              <a:t/>
            </a:r>
            <a:br>
              <a:rPr lang="ru-RU" sz="5400" dirty="0" smtClean="0"/>
            </a:br>
            <a:r>
              <a:rPr lang="ru-RU" sz="5400" dirty="0" smtClean="0"/>
              <a:t/>
            </a:r>
            <a:br>
              <a:rPr lang="ru-RU" sz="5400" dirty="0" smtClean="0"/>
            </a:br>
            <a:r>
              <a:rPr lang="ru-RU" sz="5400" b="1" dirty="0" smtClean="0">
                <a:solidFill>
                  <a:srgbClr val="FF0000"/>
                </a:solidFill>
              </a:rPr>
              <a:t>Хоровое пение –</a:t>
            </a:r>
            <a:r>
              <a:rPr lang="ru-RU" sz="7200" b="1" dirty="0" smtClean="0">
                <a:solidFill>
                  <a:srgbClr val="FF0000"/>
                </a:solidFill>
              </a:rPr>
              <a:t> </a:t>
            </a:r>
            <a:r>
              <a:rPr lang="en-US" sz="7200" dirty="0" smtClean="0">
                <a:solidFill>
                  <a:srgbClr val="FF0000"/>
                </a:solidFill>
              </a:rPr>
              <a:t/>
            </a:r>
            <a:br>
              <a:rPr lang="en-US" sz="7200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это не только польза для здоровья, но и формирование дружеских отношений в коллективе и коммуникативных способностей</a:t>
            </a:r>
            <a:r>
              <a:rPr lang="ru-RU" dirty="0" smtClean="0"/>
              <a:t>. 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1026" name="Picture 2" descr="C:\Users\123456\Desktop\117___03\IMG_34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3429001"/>
            <a:ext cx="2557587" cy="1838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123456\Desktop\P104063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257" y="3402744"/>
            <a:ext cx="2520280" cy="1891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123456\Desktop\IMG_267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4621733"/>
            <a:ext cx="2341562" cy="1757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1331640" y="620688"/>
            <a:ext cx="6408737" cy="3477875"/>
          </a:xfrm>
          <a:prstGeom prst="rect">
            <a:avLst/>
          </a:prstGeom>
          <a:solidFill>
            <a:schemeClr val="bg1">
              <a:alpha val="47000"/>
            </a:schemeClr>
          </a:solidFill>
          <a:ln w="57150" cmpd="thinThick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/>
              <a:t>Занятия пением </a:t>
            </a:r>
            <a:endParaRPr lang="ru-RU" sz="4400" b="1" dirty="0"/>
          </a:p>
          <a:p>
            <a:pPr algn="ctr"/>
            <a:r>
              <a:rPr lang="ru-RU" sz="4400" b="1" dirty="0"/>
              <a:t>являются очень важной составляющей гармоничного развития </a:t>
            </a:r>
            <a:r>
              <a:rPr lang="ru-RU" sz="4400" b="1" dirty="0" smtClean="0"/>
              <a:t>дошкольника</a:t>
            </a:r>
            <a:r>
              <a:rPr lang="ru-RU" sz="4400" b="1" dirty="0"/>
              <a:t>!</a:t>
            </a:r>
          </a:p>
        </p:txBody>
      </p:sp>
      <p:pic>
        <p:nvPicPr>
          <p:cNvPr id="3" name="Рисунок 2" descr="2a3d0c8b487c.pn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555776" y="5085184"/>
            <a:ext cx="4392488" cy="1432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ЦЕЛЬ</a:t>
            </a:r>
            <a:r>
              <a:rPr lang="ru-RU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: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/>
              <a:t>РАЗВИТИЕ ВОКАЛЬНО - ХОРОВЫХ НАВЫКОВ РЕБЕНКА</a:t>
            </a: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>
            <a:normAutofit fontScale="77500" lnSpcReduction="20000"/>
          </a:bodyPr>
          <a:lstStyle/>
          <a:p>
            <a:pPr>
              <a:defRPr/>
            </a:pPr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ЗАДАЧИ: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/>
              <a:t>ВОСПИТАНИЕ У ДЕТЕЙ ЛЮБВИ И ИНТЕРЕСА К ПЕВЧЕСКОЙ ДЕЯТЕЛЬНОСТИ</a:t>
            </a:r>
          </a:p>
          <a:p>
            <a:pPr>
              <a:defRPr/>
            </a:pPr>
            <a:r>
              <a:rPr lang="ru-RU" dirty="0"/>
              <a:t>РАЗВИТИЕ ЭМОЦИОНАЛЬНОЙ ОТЗЫВЧИВОСТИ У ДЕТЕЙ</a:t>
            </a:r>
          </a:p>
          <a:p>
            <a:pPr>
              <a:defRPr/>
            </a:pPr>
            <a:r>
              <a:rPr lang="ru-RU" dirty="0"/>
              <a:t>ФОРМИРОВАНИЕ ПЕВЧЕСКИХ НАВЫКОВ</a:t>
            </a:r>
          </a:p>
          <a:p>
            <a:pPr>
              <a:defRPr/>
            </a:pPr>
            <a:r>
              <a:rPr lang="ru-RU" dirty="0"/>
              <a:t>РАЗВИТИЕ ИСПОЛНИТЕЛЬСКОГО МАСТЕРСТВА</a:t>
            </a:r>
          </a:p>
          <a:p>
            <a:pPr>
              <a:defRPr/>
            </a:pPr>
            <a:r>
              <a:rPr lang="ru-RU" dirty="0"/>
              <a:t>РАСШИРЕНИЕ МУЗЫКАЛЬНОГО КРУГОЗОРА</a:t>
            </a:r>
          </a:p>
          <a:p>
            <a:endParaRPr lang="ru-RU" dirty="0"/>
          </a:p>
        </p:txBody>
      </p:sp>
      <p:pic>
        <p:nvPicPr>
          <p:cNvPr id="6" name="Picture 8" descr="0_520b6_25b2d642_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476672"/>
            <a:ext cx="1643980" cy="1944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00936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УЧИМСЯ ПЕТЬ, ИГРАЯ!</a:t>
            </a:r>
            <a:b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ctr">
              <a:buNone/>
              <a:defRPr/>
            </a:pPr>
            <a:r>
              <a:rPr lang="ru-RU" dirty="0"/>
              <a:t>ОБУЧЕНИЕ ДОЛЖНО БЫТЬ</a:t>
            </a:r>
          </a:p>
          <a:p>
            <a:pPr algn="ctr">
              <a:buNone/>
              <a:defRPr/>
            </a:pPr>
            <a:r>
              <a:rPr lang="ru-RU" dirty="0"/>
              <a:t>УВЛЕКАТЕЛЬНЫМ, ЛЕГКИМ,</a:t>
            </a:r>
          </a:p>
          <a:p>
            <a:pPr algn="ctr">
              <a:buNone/>
              <a:defRPr/>
            </a:pPr>
            <a:r>
              <a:rPr lang="ru-RU" dirty="0"/>
              <a:t>ПОНЯТНЫМ, ИНТЕРЕСНЫМ,</a:t>
            </a:r>
          </a:p>
          <a:p>
            <a:pPr algn="ctr">
              <a:buNone/>
              <a:defRPr/>
            </a:pPr>
            <a:r>
              <a:rPr lang="ru-RU" dirty="0"/>
              <a:t> РАДОСТНЫМ</a:t>
            </a:r>
          </a:p>
          <a:p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1" name="Picture 3" descr="C:\Users\123456\Desktop\пение\20190325_0948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824692"/>
            <a:ext cx="4152900" cy="3111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1804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1571636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solidFill>
                  <a:srgbClr val="FFFF00"/>
                </a:solidFill>
              </a:rPr>
              <a:t/>
            </a:r>
            <a:br>
              <a:rPr lang="ru-RU" sz="4000" b="1" dirty="0" smtClean="0">
                <a:solidFill>
                  <a:srgbClr val="FFFF00"/>
                </a:solidFill>
              </a:rPr>
            </a:br>
            <a:r>
              <a:rPr lang="ru-RU" sz="4000" b="1" dirty="0" smtClean="0">
                <a:solidFill>
                  <a:srgbClr val="FF0000"/>
                </a:solidFill>
              </a:rPr>
              <a:t>Пение –</a:t>
            </a:r>
            <a:br>
              <a:rPr lang="ru-RU" sz="4000" b="1" dirty="0" smtClean="0">
                <a:solidFill>
                  <a:srgbClr val="FF0000"/>
                </a:solidFill>
              </a:rPr>
            </a:br>
            <a:r>
              <a:rPr lang="ru-RU" sz="2800" b="1" dirty="0" smtClean="0">
                <a:solidFill>
                  <a:srgbClr val="FF0000"/>
                </a:solidFill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</a:rPr>
              <a:t>это занятие не только приятное,</a:t>
            </a:r>
            <a:br>
              <a:rPr lang="ru-RU" sz="3600" b="1" dirty="0" smtClean="0">
                <a:solidFill>
                  <a:srgbClr val="FF0000"/>
                </a:solidFill>
              </a:rPr>
            </a:br>
            <a:r>
              <a:rPr lang="ru-RU" sz="3600" b="1" dirty="0" smtClean="0">
                <a:solidFill>
                  <a:srgbClr val="FF0000"/>
                </a:solidFill>
              </a:rPr>
              <a:t> но и очень полезное.         </a:t>
            </a:r>
            <a:r>
              <a:rPr lang="ru-RU" sz="3600" b="1" dirty="0" smtClean="0"/>
              <a:t> </a:t>
            </a:r>
            <a:r>
              <a:rPr lang="ru-RU" sz="2800" b="1" dirty="0" smtClean="0"/>
              <a:t>                                                   </a:t>
            </a:r>
            <a:br>
              <a:rPr lang="ru-RU" sz="2800" b="1" dirty="0" smtClean="0"/>
            </a:br>
            <a:r>
              <a:rPr lang="ru-RU" sz="2800" b="1" dirty="0" smtClean="0"/>
              <a:t>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2071688"/>
            <a:ext cx="9144000" cy="5173662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000" b="1" dirty="0" smtClean="0"/>
              <a:t>ОСНОВЫ ИГРОВОГО ОБУЧЕНИЯ. </a:t>
            </a:r>
          </a:p>
          <a:p>
            <a:pPr algn="ctr">
              <a:buNone/>
            </a:pPr>
            <a:r>
              <a:rPr lang="ru-RU" sz="2000" dirty="0" smtClean="0"/>
              <a:t>Основной девиз работы- « Учить играя» </a:t>
            </a:r>
          </a:p>
          <a:p>
            <a:pPr algn="ctr">
              <a:buNone/>
            </a:pPr>
            <a:r>
              <a:rPr lang="ru-RU" sz="2000" dirty="0" smtClean="0"/>
              <a:t>Вхождение ребёнка в мир любого искусства должно проходить через                       « волшебный мост»- игры. Игра – это «волшебная палочка», при помощи которой можно научить ребёнка петь.</a:t>
            </a:r>
          </a:p>
          <a:p>
            <a:pPr algn="ctr">
              <a:buNone/>
            </a:pPr>
            <a:r>
              <a:rPr lang="ru-RU" sz="2000" dirty="0" smtClean="0"/>
              <a:t> Непроизвольное обучение детей в игре пению не нарушает их психологического состояния, потому что в ней есть всё необходимое для развития: интерес, положительный эмоции, образ, фантазия, речевое общение, и движение. </a:t>
            </a:r>
          </a:p>
          <a:p>
            <a:pPr algn="ctr">
              <a:buNone/>
            </a:pPr>
            <a:r>
              <a:rPr lang="ru-RU" sz="2000" dirty="0" smtClean="0"/>
              <a:t>Игровая методика полезна для всех детей, но особенно для детей с проблемами здоровья и развития. Проявляется это в следующем:</a:t>
            </a:r>
          </a:p>
          <a:p>
            <a:pPr algn="ctr">
              <a:buNone/>
            </a:pPr>
            <a:r>
              <a:rPr lang="ru-RU" sz="2000" dirty="0" smtClean="0"/>
              <a:t>         -даёт детям радость и эмоциональный подъем</a:t>
            </a:r>
          </a:p>
          <a:p>
            <a:pPr algn="ctr">
              <a:buNone/>
            </a:pPr>
            <a:r>
              <a:rPr lang="ru-RU" sz="2000" dirty="0" smtClean="0"/>
              <a:t> - устойчивый интерес и внимание к музыке;</a:t>
            </a:r>
          </a:p>
          <a:p>
            <a:pPr algn="ctr">
              <a:buNone/>
            </a:pPr>
            <a:r>
              <a:rPr lang="ru-RU" sz="2000" dirty="0" smtClean="0"/>
              <a:t>Разучивание песни идёт легко и радостно.</a:t>
            </a:r>
          </a:p>
          <a:p>
            <a:pPr algn="ctr">
              <a:buNone/>
            </a:pPr>
            <a:r>
              <a:rPr lang="ru-RU" sz="2000" dirty="0" smtClean="0"/>
              <a:t>-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a3d0c8b487c.pn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555776" y="5589240"/>
            <a:ext cx="3929062" cy="92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ПЕВЧЕСКИЕ НАВЫКИ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7544" y="1340768"/>
            <a:ext cx="36724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/>
              <a:t>ВОКАЛЬНЫЕ</a:t>
            </a:r>
            <a:endParaRPr lang="ru-RU" sz="44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5004048" y="1700808"/>
            <a:ext cx="413995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/>
              <a:t>ХОРОВЫЕ</a:t>
            </a:r>
            <a:endParaRPr lang="ru-RU" sz="44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323528" y="3429000"/>
            <a:ext cx="19797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ДЫХАНИЕ</a:t>
            </a:r>
            <a:endParaRPr lang="ru-RU" sz="28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2699792" y="3429000"/>
            <a:ext cx="20162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ДИКЦИЯ</a:t>
            </a:r>
            <a:endParaRPr lang="ru-RU" sz="28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827584" y="4653136"/>
            <a:ext cx="35283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ЗВУКООБРАЗОВАНИЕ</a:t>
            </a:r>
            <a:endParaRPr lang="ru-RU" sz="2800" b="1" dirty="0"/>
          </a:p>
        </p:txBody>
      </p:sp>
      <p:sp>
        <p:nvSpPr>
          <p:cNvPr id="13" name="Штриховая стрелка вправо 12"/>
          <p:cNvSpPr/>
          <p:nvPr/>
        </p:nvSpPr>
        <p:spPr>
          <a:xfrm rot="5400000">
            <a:off x="827584" y="2348880"/>
            <a:ext cx="1008112" cy="576064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Штриховая стрелка вправо 14"/>
          <p:cNvSpPr/>
          <p:nvPr/>
        </p:nvSpPr>
        <p:spPr>
          <a:xfrm rot="5400000">
            <a:off x="2915816" y="2348880"/>
            <a:ext cx="1008112" cy="576064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Штриховая стрелка вправо 15"/>
          <p:cNvSpPr/>
          <p:nvPr/>
        </p:nvSpPr>
        <p:spPr>
          <a:xfrm rot="5400000">
            <a:off x="1655676" y="3248980"/>
            <a:ext cx="1656184" cy="576064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4716016" y="4509120"/>
            <a:ext cx="30243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АНСАМБЛЬ</a:t>
            </a:r>
            <a:endParaRPr lang="ru-RU" sz="32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7164288" y="3861048"/>
            <a:ext cx="19797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СТРОЙ</a:t>
            </a:r>
            <a:endParaRPr lang="ru-RU" sz="3200" b="1" dirty="0"/>
          </a:p>
        </p:txBody>
      </p:sp>
      <p:sp>
        <p:nvSpPr>
          <p:cNvPr id="21" name="Штриховая стрелка вправо 20"/>
          <p:cNvSpPr/>
          <p:nvPr/>
        </p:nvSpPr>
        <p:spPr>
          <a:xfrm rot="5400000">
            <a:off x="5472100" y="3465004"/>
            <a:ext cx="1512168" cy="576064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Штриховая стрелка вправо 21"/>
          <p:cNvSpPr/>
          <p:nvPr/>
        </p:nvSpPr>
        <p:spPr>
          <a:xfrm rot="5400000">
            <a:off x="7596336" y="3068960"/>
            <a:ext cx="1008112" cy="576064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1538" y="714356"/>
            <a:ext cx="7215238" cy="571504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1800" b="1" dirty="0" smtClean="0"/>
              <a:t>Детям вредит громкое пение, крик, шёпот, горячие и холодные напитки, пение на холодном воздухе.</a:t>
            </a:r>
          </a:p>
          <a:p>
            <a:pPr algn="ctr">
              <a:buNone/>
            </a:pPr>
            <a:endParaRPr lang="ru-RU" sz="1800" b="1" dirty="0" smtClean="0"/>
          </a:p>
          <a:p>
            <a:pPr algn="ctr">
              <a:buNone/>
            </a:pPr>
            <a:endParaRPr lang="ru-RU" sz="1800" b="1" dirty="0" smtClean="0"/>
          </a:p>
          <a:p>
            <a:pPr algn="ctr">
              <a:buNone/>
            </a:pPr>
            <a:endParaRPr lang="ru-RU" sz="1800" b="1" dirty="0" smtClean="0"/>
          </a:p>
          <a:p>
            <a:pPr algn="ctr">
              <a:buNone/>
            </a:pPr>
            <a:endParaRPr lang="ru-RU" sz="1800" b="1" dirty="0" smtClean="0"/>
          </a:p>
          <a:p>
            <a:pPr algn="ctr">
              <a:buNone/>
            </a:pPr>
            <a:endParaRPr lang="ru-RU" sz="1800" b="1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401080" cy="571504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ОХРАНА ДЕТСКОГО ГОЛОСА</a:t>
            </a:r>
            <a:endParaRPr lang="ru-RU" sz="3200" b="1" dirty="0">
              <a:solidFill>
                <a:srgbClr val="FF0000"/>
              </a:solidFill>
            </a:endParaRPr>
          </a:p>
        </p:txBody>
      </p:sp>
      <p:pic>
        <p:nvPicPr>
          <p:cNvPr id="4" name="Рисунок 3" descr="escolania1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285720" y="1928802"/>
            <a:ext cx="3168352" cy="295232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714744" y="1428736"/>
            <a:ext cx="507209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endParaRPr lang="ru-RU" b="1" dirty="0" smtClean="0"/>
          </a:p>
        </p:txBody>
      </p:sp>
      <p:sp>
        <p:nvSpPr>
          <p:cNvPr id="8" name="Прямоугольник 7"/>
          <p:cNvSpPr/>
          <p:nvPr/>
        </p:nvSpPr>
        <p:spPr>
          <a:xfrm>
            <a:off x="3643306" y="1357298"/>
            <a:ext cx="50006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endParaRPr lang="ru-RU" b="1" dirty="0" smtClean="0"/>
          </a:p>
        </p:txBody>
      </p:sp>
      <p:sp>
        <p:nvSpPr>
          <p:cNvPr id="9" name="Прямоугольник 8"/>
          <p:cNvSpPr/>
          <p:nvPr/>
        </p:nvSpPr>
        <p:spPr>
          <a:xfrm>
            <a:off x="3643306" y="1357299"/>
            <a:ext cx="528641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b="1" dirty="0" smtClean="0"/>
              <a:t>Певческий диапазон- объем звуков, который определяется интервалом от самого высокого до самого низкого звука. В пределах которого хорошо звучит голос.</a:t>
            </a:r>
          </a:p>
          <a:p>
            <a:pPr algn="ctr">
              <a:buNone/>
            </a:pPr>
            <a:r>
              <a:rPr lang="ru-RU" b="1" dirty="0" smtClean="0"/>
              <a:t>Возрастные особенности певческих диапазонов детей:</a:t>
            </a:r>
          </a:p>
          <a:p>
            <a:pPr algn="ctr">
              <a:buNone/>
            </a:pPr>
            <a:r>
              <a:rPr lang="ru-RU" b="1" dirty="0" smtClean="0"/>
              <a:t>2-3 года             ми- ля</a:t>
            </a:r>
          </a:p>
          <a:p>
            <a:pPr algn="ctr">
              <a:buNone/>
            </a:pPr>
            <a:r>
              <a:rPr lang="ru-RU" b="1" dirty="0" smtClean="0"/>
              <a:t>3-4 года            ре-  ля </a:t>
            </a:r>
          </a:p>
          <a:p>
            <a:pPr algn="ctr">
              <a:buNone/>
            </a:pPr>
            <a:r>
              <a:rPr lang="ru-RU" b="1" dirty="0" smtClean="0"/>
              <a:t>4-5  лет             ре-  си</a:t>
            </a:r>
          </a:p>
          <a:p>
            <a:pPr algn="ctr">
              <a:buNone/>
            </a:pPr>
            <a:r>
              <a:rPr lang="ru-RU" b="1" dirty="0" smtClean="0"/>
              <a:t>          5-6  лет            ре-   си( до)</a:t>
            </a:r>
          </a:p>
          <a:p>
            <a:pPr algn="ctr">
              <a:buNone/>
            </a:pPr>
            <a:r>
              <a:rPr lang="ru-RU" b="1" dirty="0" smtClean="0"/>
              <a:t>  6-7  лет            до-   до</a:t>
            </a:r>
          </a:p>
          <a:p>
            <a:pPr algn="ctr">
              <a:buNone/>
            </a:pPr>
            <a:r>
              <a:rPr lang="ru-RU" b="1" dirty="0" smtClean="0"/>
              <a:t>Детские голоса делятся на</a:t>
            </a:r>
          </a:p>
          <a:p>
            <a:pPr algn="ctr">
              <a:buNone/>
            </a:pPr>
            <a:r>
              <a:rPr lang="ru-RU" b="1" dirty="0" smtClean="0"/>
              <a:t>Высокие( ре-си), средние ( си( </a:t>
            </a:r>
            <a:r>
              <a:rPr lang="ru-RU" b="1" dirty="0" err="1" smtClean="0"/>
              <a:t>м.ок</a:t>
            </a:r>
            <a:r>
              <a:rPr lang="ru-RU" b="1" dirty="0" smtClean="0"/>
              <a:t>) – соль), низкие ( ля ( м. </a:t>
            </a:r>
            <a:r>
              <a:rPr lang="ru-RU" b="1" dirty="0" err="1" smtClean="0"/>
              <a:t>ок</a:t>
            </a:r>
            <a:r>
              <a:rPr lang="ru-RU" b="1" dirty="0" smtClean="0"/>
              <a:t>.)-соль).</a:t>
            </a:r>
          </a:p>
          <a:p>
            <a:pPr algn="ctr">
              <a:buNone/>
            </a:pPr>
            <a:endParaRPr lang="ru-RU" b="1" dirty="0" smtClean="0"/>
          </a:p>
          <a:p>
            <a:pPr algn="ctr">
              <a:buNone/>
            </a:pPr>
            <a:endParaRPr lang="ru-RU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СИДЕТЬ(СТОЯТЬ) РОВНО</a:t>
            </a:r>
          </a:p>
          <a:p>
            <a:r>
              <a:rPr lang="ru-RU" dirty="0"/>
              <a:t>НЕ СУТУЛИТЬСЯ, ГОЛОВУ ДЕРЖАТЬ ПРЯМО , БЕЗ НАПРЯЖЕНИЯ</a:t>
            </a:r>
          </a:p>
          <a:p>
            <a:r>
              <a:rPr lang="ru-RU" dirty="0"/>
              <a:t>ПЕТЬ ЕСТЕСТВЕННЫМ ГОЛОСОМ, ИЗБЕГАЯ РЕЗКОГО ЗВУЧАНИЯ</a:t>
            </a:r>
          </a:p>
          <a:p>
            <a:r>
              <a:rPr lang="ru-RU" dirty="0"/>
              <a:t>РОТ ОТКРЫВАТЬ ВЕРТИКАЛЬНО, НЕ РАСТЯГИВАТЬ В ШИРИНУ, ВО ИЗБЕЖАНИЯ КРИКЛИВОГО, «БЕЛОГО» ЗВУКА</a:t>
            </a:r>
          </a:p>
          <a:p>
            <a:r>
              <a:rPr lang="ru-RU" dirty="0"/>
              <a:t>НИЖНЯЯ ЧЕЛЮСТЬ СВОБОДНА, ГУБЫ ПОДВИЖНЫ, УПРУГИ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ПРАВИЛА ПЕНИЯ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236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14678" y="274638"/>
            <a:ext cx="5472122" cy="1225536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FFFF00"/>
                </a:solidFill>
              </a:rPr>
              <a:t/>
            </a:r>
            <a:br>
              <a:rPr lang="ru-RU" sz="3200" b="1" dirty="0" smtClean="0">
                <a:solidFill>
                  <a:srgbClr val="FFFF00"/>
                </a:solidFill>
              </a:rPr>
            </a:br>
            <a:r>
              <a:rPr lang="ru-RU" sz="4000" b="1" dirty="0" smtClean="0">
                <a:solidFill>
                  <a:srgbClr val="FF0000"/>
                </a:solidFill>
              </a:rPr>
              <a:t>ПЕРВЫЕ ШАГИ ОТ РЕЧИ К ПЕНИЮ.</a:t>
            </a:r>
            <a:br>
              <a:rPr lang="ru-RU" sz="4000" b="1" dirty="0" smtClean="0">
                <a:solidFill>
                  <a:srgbClr val="FF0000"/>
                </a:solidFill>
              </a:rPr>
            </a:br>
            <a:r>
              <a:rPr lang="ru-RU" sz="3200" b="1" dirty="0" smtClean="0">
                <a:solidFill>
                  <a:srgbClr val="FF0000"/>
                </a:solidFill>
              </a:rPr>
              <a:t>ДЫХАНИЕ</a:t>
            </a:r>
            <a:br>
              <a:rPr lang="ru-RU" sz="3200" b="1" dirty="0" smtClean="0">
                <a:solidFill>
                  <a:srgbClr val="FF0000"/>
                </a:solidFill>
              </a:rPr>
            </a:b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43608" y="6273225"/>
            <a:ext cx="23042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«Ракета»</a:t>
            </a:r>
            <a:endParaRPr lang="ru-RU" sz="32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4071934" y="1857364"/>
            <a:ext cx="471490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На речевом этапе удобно и легко работать над формированием певческих навыков:</a:t>
            </a:r>
          </a:p>
          <a:p>
            <a:pPr algn="ctr"/>
            <a:r>
              <a:rPr lang="ru-RU" sz="2400" b="1" dirty="0" smtClean="0"/>
              <a:t>   -дыхание,</a:t>
            </a:r>
          </a:p>
          <a:p>
            <a:pPr algn="ctr"/>
            <a:r>
              <a:rPr lang="ru-RU" sz="2400" b="1" dirty="0" smtClean="0"/>
              <a:t>-дикция, </a:t>
            </a:r>
          </a:p>
          <a:p>
            <a:pPr algn="ctr"/>
            <a:r>
              <a:rPr lang="ru-RU" sz="2400" b="1" dirty="0" smtClean="0"/>
              <a:t>-головное высокое звучание,</a:t>
            </a:r>
          </a:p>
          <a:p>
            <a:pPr algn="ctr">
              <a:buFontTx/>
              <a:buChar char="-"/>
            </a:pPr>
            <a:r>
              <a:rPr lang="ru-RU" sz="2400" b="1" dirty="0" smtClean="0"/>
              <a:t>лёгкость и </a:t>
            </a:r>
            <a:r>
              <a:rPr lang="ru-RU" sz="2400" b="1" dirty="0" err="1" smtClean="0"/>
              <a:t>полётность</a:t>
            </a:r>
            <a:r>
              <a:rPr lang="ru-RU" sz="2400" b="1" dirty="0" smtClean="0"/>
              <a:t> голоса,</a:t>
            </a:r>
          </a:p>
          <a:p>
            <a:pPr algn="ctr"/>
            <a:r>
              <a:rPr lang="ru-RU" sz="2400" b="1" dirty="0" smtClean="0"/>
              <a:t> Прежде чем высоко и выразительно запеть, ребёнок сначала учится высоко и выразительно говорить.</a:t>
            </a:r>
          </a:p>
          <a:p>
            <a:pPr algn="ctr"/>
            <a:endParaRPr lang="ru-RU" sz="24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1547685" y="2924944"/>
            <a:ext cx="13340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«Ёжик»</a:t>
            </a:r>
            <a:endParaRPr lang="ru-RU" sz="2800" b="1" dirty="0"/>
          </a:p>
        </p:txBody>
      </p:sp>
      <p:pic>
        <p:nvPicPr>
          <p:cNvPr id="2050" name="Picture 2" descr="C:\Users\123456\Desktop\117___03\IMG_347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438" y="777334"/>
            <a:ext cx="3463098" cy="216403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1" name="Picture 3" descr="C:\Users\123456\Desktop\117___03\IMG_346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774" y="3789041"/>
            <a:ext cx="3044446" cy="228084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11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/>
          <p:cNvSpPr>
            <a:spLocks noGrp="1"/>
          </p:cNvSpPr>
          <p:nvPr>
            <p:ph type="title"/>
          </p:nvPr>
        </p:nvSpPr>
        <p:spPr>
          <a:xfrm>
            <a:off x="457200" y="642918"/>
            <a:ext cx="8329642" cy="3500462"/>
          </a:xfrm>
        </p:spPr>
        <p:txBody>
          <a:bodyPr>
            <a:normAutofit fontScale="90000"/>
          </a:bodyPr>
          <a:lstStyle/>
          <a:p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>
                <a:solidFill>
                  <a:srgbClr val="FF0000"/>
                </a:solidFill>
              </a:rPr>
              <a:t>-</a:t>
            </a:r>
            <a:r>
              <a:rPr lang="ru-RU" sz="2400" b="1" dirty="0" smtClean="0">
                <a:solidFill>
                  <a:srgbClr val="FF0000"/>
                </a:solidFill>
                <a:latin typeface="+mn-lt"/>
              </a:rPr>
              <a:t>ИГРЫ И УПРАЖНЕНИЯ РАЗВИВАЮЩИЕ РЕЧЕВОЕ И ПЕВЧЕСКОЕ ДЫХАНИЕ,</a:t>
            </a:r>
            <a:br>
              <a:rPr lang="ru-RU" sz="2400" b="1" dirty="0" smtClean="0">
                <a:solidFill>
                  <a:srgbClr val="FF0000"/>
                </a:solidFill>
                <a:latin typeface="+mn-lt"/>
              </a:rPr>
            </a:br>
            <a:r>
              <a:rPr lang="ru-RU" sz="2400" b="1" dirty="0" smtClean="0">
                <a:solidFill>
                  <a:srgbClr val="FF0000"/>
                </a:solidFill>
                <a:latin typeface="+mn-lt"/>
              </a:rPr>
              <a:t>-РАЗВИВАЮЩИЕ ИГРЫ С ГОЛОСОМ,</a:t>
            </a:r>
            <a:br>
              <a:rPr lang="ru-RU" sz="2400" b="1" dirty="0" smtClean="0">
                <a:solidFill>
                  <a:srgbClr val="FF0000"/>
                </a:solidFill>
                <a:latin typeface="+mn-lt"/>
              </a:rPr>
            </a:br>
            <a:r>
              <a:rPr lang="ru-RU" sz="2400" b="1" dirty="0" smtClean="0">
                <a:solidFill>
                  <a:srgbClr val="FF0000"/>
                </a:solidFill>
                <a:latin typeface="+mn-lt"/>
              </a:rPr>
              <a:t>-РЕЧЕВЫЕ ЗАРЯДКИ,</a:t>
            </a:r>
            <a:br>
              <a:rPr lang="ru-RU" sz="2400" b="1" dirty="0" smtClean="0">
                <a:solidFill>
                  <a:srgbClr val="FF0000"/>
                </a:solidFill>
                <a:latin typeface="+mn-lt"/>
              </a:rPr>
            </a:br>
            <a:r>
              <a:rPr lang="ru-RU" sz="2400" b="1" dirty="0" smtClean="0">
                <a:solidFill>
                  <a:srgbClr val="FF0000"/>
                </a:solidFill>
                <a:latin typeface="+mn-lt"/>
              </a:rPr>
              <a:t>-РИТМОДЕКЛАМАЦИИ.</a:t>
            </a:r>
            <a:br>
              <a:rPr lang="ru-RU" sz="2400" b="1" dirty="0" smtClean="0">
                <a:solidFill>
                  <a:srgbClr val="FF0000"/>
                </a:solidFill>
                <a:latin typeface="+mn-lt"/>
              </a:rPr>
            </a:br>
            <a:r>
              <a:rPr lang="ru-RU" sz="2400" dirty="0" smtClean="0">
                <a:solidFill>
                  <a:srgbClr val="0070C0"/>
                </a:solidFill>
                <a:latin typeface="+mn-lt"/>
              </a:rPr>
              <a:t>Их общая цель: </a:t>
            </a:r>
            <a:br>
              <a:rPr lang="ru-RU" sz="2400" dirty="0" smtClean="0">
                <a:solidFill>
                  <a:srgbClr val="0070C0"/>
                </a:solidFill>
                <a:latin typeface="+mn-lt"/>
              </a:rPr>
            </a:br>
            <a:r>
              <a:rPr lang="ru-RU" sz="2400" b="1" dirty="0" smtClean="0">
                <a:solidFill>
                  <a:srgbClr val="0070C0"/>
                </a:solidFill>
                <a:latin typeface="+mn-lt"/>
              </a:rPr>
              <a:t>- «разогреть»- </a:t>
            </a:r>
            <a:r>
              <a:rPr lang="ru-RU" sz="2400" dirty="0" smtClean="0">
                <a:solidFill>
                  <a:srgbClr val="0070C0"/>
                </a:solidFill>
                <a:latin typeface="+mn-lt"/>
              </a:rPr>
              <a:t>мышцы речевого и дыхательного аппарата, </a:t>
            </a:r>
            <a:br>
              <a:rPr lang="ru-RU" sz="2400" dirty="0" smtClean="0">
                <a:solidFill>
                  <a:srgbClr val="0070C0"/>
                </a:solidFill>
                <a:latin typeface="+mn-lt"/>
              </a:rPr>
            </a:br>
            <a:r>
              <a:rPr lang="ru-RU" sz="2400" b="1" dirty="0" smtClean="0">
                <a:solidFill>
                  <a:srgbClr val="0070C0"/>
                </a:solidFill>
                <a:latin typeface="+mn-lt"/>
              </a:rPr>
              <a:t>- обострить </a:t>
            </a:r>
            <a:r>
              <a:rPr lang="ru-RU" sz="2400" dirty="0" smtClean="0">
                <a:solidFill>
                  <a:srgbClr val="0070C0"/>
                </a:solidFill>
                <a:latin typeface="+mn-lt"/>
              </a:rPr>
              <a:t>интонационный слух,</a:t>
            </a:r>
            <a:br>
              <a:rPr lang="ru-RU" sz="2400" dirty="0" smtClean="0">
                <a:solidFill>
                  <a:srgbClr val="0070C0"/>
                </a:solidFill>
                <a:latin typeface="+mn-lt"/>
              </a:rPr>
            </a:br>
            <a:r>
              <a:rPr lang="ru-RU" sz="2400" dirty="0" smtClean="0">
                <a:solidFill>
                  <a:srgbClr val="0070C0"/>
                </a:solidFill>
                <a:latin typeface="+mn-lt"/>
              </a:rPr>
              <a:t>- </a:t>
            </a:r>
            <a:r>
              <a:rPr lang="ru-RU" sz="2400" b="1" dirty="0" smtClean="0">
                <a:solidFill>
                  <a:srgbClr val="0070C0"/>
                </a:solidFill>
                <a:latin typeface="+mn-lt"/>
              </a:rPr>
              <a:t>подвести</a:t>
            </a:r>
            <a:r>
              <a:rPr lang="ru-RU" sz="2400" dirty="0" smtClean="0">
                <a:solidFill>
                  <a:srgbClr val="0070C0"/>
                </a:solidFill>
                <a:latin typeface="+mn-lt"/>
              </a:rPr>
              <a:t> детей к воспроизведению муз. звуков,</a:t>
            </a:r>
            <a:br>
              <a:rPr lang="ru-RU" sz="2400" dirty="0" smtClean="0">
                <a:solidFill>
                  <a:srgbClr val="0070C0"/>
                </a:solidFill>
                <a:latin typeface="+mn-lt"/>
              </a:rPr>
            </a:br>
            <a:r>
              <a:rPr lang="ru-RU" sz="2400" b="1" dirty="0" smtClean="0">
                <a:solidFill>
                  <a:srgbClr val="0070C0"/>
                </a:solidFill>
                <a:latin typeface="+mn-lt"/>
              </a:rPr>
              <a:t>- сделать </a:t>
            </a:r>
            <a:r>
              <a:rPr lang="ru-RU" sz="2400" dirty="0" smtClean="0">
                <a:solidFill>
                  <a:srgbClr val="0070C0"/>
                </a:solidFill>
                <a:latin typeface="+mn-lt"/>
              </a:rPr>
              <a:t>обучение более легким и понятным и интересным.</a:t>
            </a:r>
            <a:br>
              <a:rPr lang="ru-RU" sz="2400" dirty="0" smtClean="0">
                <a:solidFill>
                  <a:srgbClr val="0070C0"/>
                </a:solidFill>
                <a:latin typeface="+mn-lt"/>
              </a:rPr>
            </a:br>
            <a:r>
              <a:rPr lang="ru-RU" sz="2400" dirty="0" smtClean="0">
                <a:solidFill>
                  <a:srgbClr val="0070C0"/>
                </a:solidFill>
              </a:rPr>
              <a:t/>
            </a:r>
            <a:br>
              <a:rPr lang="ru-RU" sz="2400" dirty="0" smtClean="0">
                <a:solidFill>
                  <a:srgbClr val="0070C0"/>
                </a:solidFill>
              </a:rPr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pic>
        <p:nvPicPr>
          <p:cNvPr id="3" name="Picture 4" descr="C:\Users\123456\Desktop\пение\P105080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365104"/>
            <a:ext cx="2808312" cy="210537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chemeClr val="accent1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123456\Desktop\пение\20190325_09511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4509120"/>
            <a:ext cx="2840137" cy="212793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chemeClr val="accent1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 descr="DSC01776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3563888" y="4504195"/>
            <a:ext cx="2427734" cy="213285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chemeClr val="accent1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5208</TotalTime>
  <Words>500</Words>
  <Application>Microsoft Office PowerPoint</Application>
  <PresentationFormat>Экран (4:3)</PresentationFormat>
  <Paragraphs>85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Волна</vt:lpstr>
      <vt:lpstr>«Использование игровых приёмов в обучении пению детей дошкольного возраста»</vt:lpstr>
      <vt:lpstr>Презентация PowerPoint</vt:lpstr>
      <vt:lpstr>УЧИМСЯ ПЕТЬ, ИГРАЯ! </vt:lpstr>
      <vt:lpstr> Пение –  это занятие не только приятное,  но и очень полезное.                                                              . </vt:lpstr>
      <vt:lpstr>ПЕВЧЕСКИЕ НАВЫКИ</vt:lpstr>
      <vt:lpstr>ОХРАНА ДЕТСКОГО ГОЛОСА</vt:lpstr>
      <vt:lpstr>ПРАВИЛА ПЕНИЯ</vt:lpstr>
      <vt:lpstr> ПЕРВЫЕ ШАГИ ОТ РЕЧИ К ПЕНИЮ. ДЫХАНИЕ </vt:lpstr>
      <vt:lpstr>    -ИГРЫ И УПРАЖНЕНИЯ РАЗВИВАЮЩИЕ РЕЧЕВОЕ И ПЕВЧЕСКОЕ ДЫХАНИЕ, -РАЗВИВАЮЩИЕ ИГРЫ С ГОЛОСОМ, -РЕЧЕВЫЕ ЗАРЯДКИ, -РИТМОДЕКЛАМАЦИИ. Их общая цель:  - «разогреть»- мышцы речевого и дыхательного аппарата,  - обострить интонационный слух, - подвести детей к воспроизведению муз. звуков, - сделать обучение более легким и понятным и интересным.    </vt:lpstr>
      <vt:lpstr>Общие этапы обучения пению: </vt:lpstr>
      <vt:lpstr>Презентация PowerPoint</vt:lpstr>
      <vt:lpstr>МЕТОДИКА РАБОТЫ НАД ПЕСНЕЙ</vt:lpstr>
      <vt:lpstr>  Хоровое пение –  это не только польза для здоровья, но и формирование дружеских отношений в коллективе и коммуникативных способностей.  </vt:lpstr>
      <vt:lpstr>Презентация PowerPoint</vt:lpstr>
    </vt:vector>
  </TitlesOfParts>
  <Company>Grizli777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ФОРМИРОВАНИЕ ПЕВЧЕСКИХ НАВЫКОВ ДЕТЕЙ СТАРШЕГО ДОШКОЛЬНОГО ВОЗРАСТА С НАРУШЕНИЕМ ЗРЕНИЯ В ПРОЦЕССЕ ИНТЕГРАЦИИ ОБРАЗОВАТЕЛЬНЫХ ОБЛАСТЕЙ  МУЗЫКИ И ЗДОРОВЬЯ</dc:title>
  <dc:creator>Пользователь Windows</dc:creator>
  <cp:lastModifiedBy>123456</cp:lastModifiedBy>
  <cp:revision>38</cp:revision>
  <dcterms:created xsi:type="dcterms:W3CDTF">2012-01-17T08:57:47Z</dcterms:created>
  <dcterms:modified xsi:type="dcterms:W3CDTF">2019-03-25T19:17:00Z</dcterms:modified>
</cp:coreProperties>
</file>