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89" r:id="rId5"/>
    <p:sldId id="259" r:id="rId6"/>
    <p:sldId id="260" r:id="rId7"/>
    <p:sldId id="261" r:id="rId8"/>
    <p:sldId id="264" r:id="rId9"/>
    <p:sldId id="266" r:id="rId10"/>
    <p:sldId id="268" r:id="rId11"/>
    <p:sldId id="271" r:id="rId12"/>
    <p:sldId id="288" r:id="rId13"/>
    <p:sldId id="279" r:id="rId14"/>
    <p:sldId id="284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0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4" autoAdjust="0"/>
    <p:restoredTop sz="94755" autoAdjust="0"/>
  </p:normalViewPr>
  <p:slideViewPr>
    <p:cSldViewPr>
      <p:cViewPr>
        <p:scale>
          <a:sx n="77" d="100"/>
          <a:sy n="77" d="100"/>
        </p:scale>
        <p:origin x="-690" y="2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gradFill rotWithShape="1"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f56b0a10c63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71625"/>
            <a:ext cx="9144000" cy="52863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noFill/>
          <a:ln>
            <a:noFill/>
          </a:ln>
        </p:spPr>
        <p:txBody>
          <a:bodyPr/>
          <a:lstStyle>
            <a:lvl1pPr>
              <a:defRPr sz="5400" b="1" cap="none" spc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noFill/>
          <a:ln>
            <a:noFill/>
          </a:ln>
        </p:spPr>
        <p:txBody>
          <a:bodyPr/>
          <a:lstStyle>
            <a:lvl1pPr marL="0" indent="0" algn="ctr">
              <a:buNone/>
              <a:defRPr b="1" cap="none" spc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24109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949DB5-3F9B-410C-851A-3B0C06942E84}" type="datetimeFigureOut">
              <a:rPr lang="ru-RU"/>
              <a:pPr>
                <a:defRPr/>
              </a:pPr>
              <a:t>14.03.2019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84916F-EA1A-419A-AFD8-F5CBD9AF1CFD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98210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9F12D9-9415-4AB5-A596-2218C5921973}" type="datetimeFigureOut">
              <a:rPr lang="ru-RU"/>
              <a:pPr>
                <a:defRPr/>
              </a:pPr>
              <a:t>14.03.2019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91FE37-35D3-49B2-8BD6-F14F1C973EE7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19547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09CED1-E039-459A-A041-1FDD47C1C737}" type="datetimeFigureOut">
              <a:rPr lang="ru-RU"/>
              <a:pPr>
                <a:defRPr/>
              </a:pPr>
              <a:t>14.03.2019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57B479-206E-4F8E-A1E2-B6FBC38A84BC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2203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gradFill rotWithShape="0"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f56b0a10c63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71625"/>
            <a:ext cx="9144000" cy="52863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noFill/>
          <a:ln>
            <a:noFill/>
          </a:ln>
        </p:spPr>
        <p:txBody>
          <a:bodyPr anchor="t"/>
          <a:lstStyle>
            <a:lvl1pPr algn="l">
              <a:defRPr sz="5400" b="1" cap="none" spc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noFill/>
          <a:ln>
            <a:noFill/>
          </a:ln>
        </p:spPr>
        <p:txBody>
          <a:bodyPr anchor="b"/>
          <a:lstStyle>
            <a:lvl1pPr marL="0" indent="0">
              <a:buNone/>
              <a:defRPr sz="2000" b="1" cap="none" spc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08156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282AEC-C694-4DE6-B254-C2FD096B7E0B}" type="datetimeFigureOut">
              <a:rPr lang="ru-RU"/>
              <a:pPr>
                <a:defRPr/>
              </a:pPr>
              <a:t>14.03.2019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9A3385-1D2A-441E-868A-DA11FA88BEAB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5464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400D73-2EEA-4E14-8BA8-D16B35C607C4}" type="datetimeFigureOut">
              <a:rPr lang="ru-RU"/>
              <a:pPr>
                <a:defRPr/>
              </a:pPr>
              <a:t>14.03.2019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CC3DA9-2190-4278-AAAB-1D41B4BD6203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54229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E77046-2ACA-41A4-9159-67DAA8F717A9}" type="datetimeFigureOut">
              <a:rPr lang="ru-RU"/>
              <a:pPr>
                <a:defRPr/>
              </a:pPr>
              <a:t>14.03.2019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3A2871-2AE9-4745-9B6E-C44CC8D1AAEA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6213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71D329-DC4F-437E-9555-8A7DB2154F48}" type="datetimeFigureOut">
              <a:rPr lang="ru-RU"/>
              <a:pPr>
                <a:defRPr/>
              </a:pPr>
              <a:t>14.03.2019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5FA636-E5D5-4808-A047-FBE4D61C6A40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71188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DAF800-C39F-46B0-A622-1724F90CDB9C}" type="datetimeFigureOut">
              <a:rPr lang="ru-RU"/>
              <a:pPr>
                <a:defRPr/>
              </a:pPr>
              <a:t>14.03.2019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92BD7C-1405-490B-AD89-90A1C5B38A78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01574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35F8E5-BE83-4474-A021-049232D34593}" type="datetimeFigureOut">
              <a:rPr lang="ru-RU"/>
              <a:pPr>
                <a:defRPr/>
              </a:pPr>
              <a:t>14.03.2019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AD676B-47FA-45B5-9BD0-8C05E93A6D92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62048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2"/>
            </a:gs>
            <a:gs pos="50000">
              <a:srgbClr val="9CB86E"/>
            </a:gs>
            <a:gs pos="100000">
              <a:srgbClr val="156B13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вал 7"/>
          <p:cNvSpPr/>
          <p:nvPr/>
        </p:nvSpPr>
        <p:spPr>
          <a:xfrm>
            <a:off x="142875" y="142875"/>
            <a:ext cx="1428750" cy="1214438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5938" y="214313"/>
            <a:ext cx="6858000" cy="1143000"/>
          </a:xfrm>
          <a:prstGeom prst="rect">
            <a:avLst/>
          </a:prstGeom>
          <a:solidFill>
            <a:schemeClr val="lt1">
              <a:alpha val="46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none"/>
        </p:style>
        <p:txBody>
          <a:bodyPr vert="horz" lIns="91440" tIns="45720" rIns="91440" bIns="45720" rtlCol="0" anchor="ctr">
            <a:norm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solidFill>
            <a:schemeClr val="lt1">
              <a:alpha val="68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none"/>
        </p:style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C5F7F28-521E-4129-A931-DAE5D7C6C27E}" type="datetimeFigureOut">
              <a:rPr lang="ru-RU"/>
              <a:pPr>
                <a:defRPr/>
              </a:pPr>
              <a:t>14.03.2019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9C7DF5E0-35E3-4335-8CCD-B5B5189273CD}" type="slidenum">
              <a:rPr lang="ru-RU"/>
              <a:pPr/>
              <a:t>‹#›</a:t>
            </a:fld>
            <a:endParaRPr lang="ru-RU"/>
          </a:p>
        </p:txBody>
      </p:sp>
      <p:pic>
        <p:nvPicPr>
          <p:cNvPr id="7" name="Рисунок 6" descr="bf55d717cbe0.png"/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5750" y="214313"/>
            <a:ext cx="1093788" cy="107156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2" r:id="rId2"/>
    <p:sldLayoutId id="214748367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5400" b="1" kern="1200">
          <a:ln/>
          <a:solidFill>
            <a:srgbClr val="00602B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5400" b="1">
          <a:solidFill>
            <a:srgbClr val="00602B"/>
          </a:solidFill>
          <a:latin typeface="Calibri" panose="020F0502020204030204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5400" b="1">
          <a:solidFill>
            <a:srgbClr val="00602B"/>
          </a:solidFill>
          <a:latin typeface="Calibri" panose="020F0502020204030204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5400" b="1">
          <a:solidFill>
            <a:srgbClr val="00602B"/>
          </a:solidFill>
          <a:latin typeface="Calibri" panose="020F0502020204030204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5400" b="1">
          <a:solidFill>
            <a:srgbClr val="00602B"/>
          </a:solidFill>
          <a:latin typeface="Calibri" panose="020F0502020204030204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5400" b="1">
          <a:solidFill>
            <a:srgbClr val="00602B"/>
          </a:solidFill>
          <a:latin typeface="Calibri" panose="020F0502020204030204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5400" b="1">
          <a:solidFill>
            <a:srgbClr val="00602B"/>
          </a:solidFill>
          <a:latin typeface="Calibri" panose="020F0502020204030204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5400" b="1">
          <a:solidFill>
            <a:srgbClr val="00602B"/>
          </a:solidFill>
          <a:latin typeface="Calibri" panose="020F0502020204030204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5400" b="1">
          <a:solidFill>
            <a:srgbClr val="00602B"/>
          </a:solidFill>
          <a:latin typeface="Calibri" panose="020F050202020403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b="1" kern="1200">
          <a:solidFill>
            <a:srgbClr val="4F6228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b="1" kern="1200">
          <a:solidFill>
            <a:srgbClr val="4F6228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b="1" kern="1200">
          <a:solidFill>
            <a:srgbClr val="4F6228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b="1" kern="1200">
          <a:solidFill>
            <a:srgbClr val="4F6228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b="1" kern="1200">
          <a:solidFill>
            <a:srgbClr val="4F6228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1700808"/>
            <a:ext cx="7595728" cy="3742863"/>
          </a:xfrm>
        </p:spPr>
        <p:txBody>
          <a:bodyPr>
            <a:normAutofit fontScale="90000"/>
          </a:bodyPr>
          <a:lstStyle/>
          <a:p>
            <a:r>
              <a:rPr lang="ru-RU" sz="3100" dirty="0" smtClean="0">
                <a:effectLst/>
                <a:latin typeface="Arial Narrow" panose="020B0606020202030204" pitchFamily="34" charset="0"/>
              </a:rPr>
              <a:t/>
            </a:r>
            <a:br>
              <a:rPr lang="ru-RU" sz="3100" dirty="0" smtClean="0">
                <a:effectLst/>
                <a:latin typeface="Arial Narrow" panose="020B0606020202030204" pitchFamily="34" charset="0"/>
              </a:rPr>
            </a:br>
            <a:r>
              <a:rPr lang="ru-RU" sz="3100" dirty="0" smtClean="0">
                <a:effectLst/>
                <a:latin typeface="Arial Narrow" panose="020B0606020202030204" pitchFamily="34" charset="0"/>
              </a:rPr>
              <a:t/>
            </a:r>
            <a:br>
              <a:rPr lang="ru-RU" sz="3100" dirty="0" smtClean="0">
                <a:effectLst/>
                <a:latin typeface="Arial Narrow" panose="020B0606020202030204" pitchFamily="34" charset="0"/>
              </a:rPr>
            </a:br>
            <a:r>
              <a:rPr lang="ru-RU" sz="4400" dirty="0">
                <a:effectLst/>
              </a:rPr>
              <a:t>ПЕДАГОГИЧЕСКИЕ ЧТЕНИЯ </a:t>
            </a:r>
            <a:br>
              <a:rPr lang="ru-RU" sz="4400" dirty="0">
                <a:effectLst/>
              </a:rPr>
            </a:br>
            <a:r>
              <a:rPr lang="ru-RU" sz="4400" dirty="0">
                <a:effectLst/>
              </a:rPr>
              <a:t>по теме: </a:t>
            </a:r>
            <a:br>
              <a:rPr lang="ru-RU" sz="4400" dirty="0">
                <a:effectLst/>
              </a:rPr>
            </a:br>
            <a:r>
              <a:rPr lang="ru-RU" sz="4400" dirty="0">
                <a:effectLst/>
              </a:rPr>
              <a:t>«Использование виртуальных экскурсий в трудовом обучении дошкольников»</a:t>
            </a:r>
            <a:br>
              <a:rPr lang="ru-RU" sz="4400" dirty="0">
                <a:effectLst/>
              </a:rPr>
            </a:br>
            <a:r>
              <a:rPr lang="ru-RU" sz="2700" dirty="0" smtClean="0">
                <a:effectLst/>
              </a:rPr>
              <a:t>Подготовила</a:t>
            </a:r>
            <a:r>
              <a:rPr lang="ru-RU" sz="2700" dirty="0">
                <a:effectLst/>
              </a:rPr>
              <a:t>:</a:t>
            </a:r>
            <a:br>
              <a:rPr lang="ru-RU" sz="2700" dirty="0">
                <a:effectLst/>
              </a:rPr>
            </a:br>
            <a:r>
              <a:rPr lang="ru-RU" sz="2700" dirty="0">
                <a:effectLst/>
              </a:rPr>
              <a:t>воспитатель</a:t>
            </a:r>
            <a:br>
              <a:rPr lang="ru-RU" sz="2700" dirty="0">
                <a:effectLst/>
              </a:rPr>
            </a:br>
            <a:r>
              <a:rPr lang="ru-RU" sz="2700" dirty="0">
                <a:effectLst/>
              </a:rPr>
              <a:t>Ковалева Зинаида </a:t>
            </a:r>
            <a:r>
              <a:rPr lang="ru-RU" sz="2700" dirty="0" smtClean="0">
                <a:effectLst/>
              </a:rPr>
              <a:t>Борисовна</a:t>
            </a:r>
            <a:br>
              <a:rPr lang="ru-RU" sz="2700" dirty="0" smtClean="0">
                <a:effectLst/>
              </a:rPr>
            </a:br>
            <a:r>
              <a:rPr lang="ru-RU" sz="2800" dirty="0">
                <a:effectLst/>
              </a:rPr>
              <a:t>Щекино, 2019г.</a:t>
            </a:r>
            <a:br>
              <a:rPr lang="ru-RU" sz="2800" dirty="0">
                <a:effectLst/>
              </a:rPr>
            </a:br>
            <a:r>
              <a:rPr lang="ru-RU" sz="2700" dirty="0">
                <a:effectLst/>
              </a:rPr>
              <a:t/>
            </a:r>
            <a:br>
              <a:rPr lang="ru-RU" sz="2700" dirty="0">
                <a:effectLst/>
              </a:rPr>
            </a:br>
            <a:r>
              <a:rPr lang="ru-RU" sz="5100" i="1" dirty="0" smtClean="0">
                <a:effectLst/>
                <a:latin typeface="Arial Narrow" panose="020B0606020202030204" pitchFamily="34" charset="0"/>
              </a:rPr>
              <a:t>       </a:t>
            </a:r>
            <a:r>
              <a:rPr lang="ru-RU" i="1" dirty="0" smtClean="0">
                <a:effectLst/>
              </a:rPr>
              <a:t>                                                     </a:t>
            </a:r>
            <a:r>
              <a:rPr lang="ru-RU" dirty="0" smtClean="0">
                <a:effectLst/>
              </a:rPr>
              <a:t>                               </a:t>
            </a:r>
            <a:endParaRPr lang="ru-RU" sz="2200" dirty="0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148063" y="5877272"/>
            <a:ext cx="3739733" cy="3277716"/>
          </a:xfrm>
        </p:spPr>
        <p:txBody>
          <a:bodyPr/>
          <a:lstStyle/>
          <a:p>
            <a:pPr algn="r" fontAlgn="auto">
              <a:spcAft>
                <a:spcPts val="0"/>
              </a:spcAft>
              <a:defRPr/>
            </a:pPr>
            <a:r>
              <a:rPr lang="ru-RU" sz="2400" dirty="0" smtClean="0"/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370012"/>
            <a:ext cx="863627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/>
              <a:t> </a:t>
            </a:r>
            <a:r>
              <a:rPr lang="ru-RU" sz="2000" b="1" dirty="0"/>
              <a:t>Муниципальное дошкольное образовательное учреждение</a:t>
            </a:r>
            <a:endParaRPr lang="ru-RU" sz="2000" dirty="0"/>
          </a:p>
          <a:p>
            <a:pPr algn="ctr"/>
            <a:r>
              <a:rPr lang="ru-RU" sz="2000" b="1" dirty="0"/>
              <a:t>«Детский сад общеразвивающего вида №30»</a:t>
            </a:r>
            <a:endParaRPr lang="ru-RU" sz="2000" b="1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5938" y="214313"/>
            <a:ext cx="6858000" cy="910431"/>
          </a:xfrm>
        </p:spPr>
        <p:txBody>
          <a:bodyPr>
            <a:noAutofit/>
          </a:bodyPr>
          <a:lstStyle/>
          <a:p>
            <a:r>
              <a:rPr lang="ru-RU" sz="2400" i="1" dirty="0" smtClean="0">
                <a:solidFill>
                  <a:schemeClr val="tx1"/>
                </a:solidFill>
              </a:rPr>
              <a:t/>
            </a:r>
            <a:br>
              <a:rPr lang="ru-RU" sz="2400" i="1" dirty="0" smtClean="0">
                <a:solidFill>
                  <a:schemeClr val="tx1"/>
                </a:solidFill>
              </a:rPr>
            </a:br>
            <a:r>
              <a:rPr lang="ru-RU" sz="2800" dirty="0"/>
              <a:t>Наши проекты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1988840"/>
            <a:ext cx="705678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/>
              <a:t>"Делу - время, потехе - час". </a:t>
            </a:r>
          </a:p>
          <a:p>
            <a:r>
              <a:rPr lang="ru-RU" sz="3200" dirty="0"/>
              <a:t>«Труд взрослых в детском саду»</a:t>
            </a:r>
          </a:p>
          <a:p>
            <a:r>
              <a:rPr lang="ru-RU" sz="3200" dirty="0"/>
              <a:t>«Труд пекаря»</a:t>
            </a:r>
          </a:p>
          <a:p>
            <a:r>
              <a:rPr lang="ru-RU" sz="3200" dirty="0"/>
              <a:t>«</a:t>
            </a:r>
            <a:r>
              <a:rPr lang="ru-RU" sz="3200" dirty="0" smtClean="0"/>
              <a:t>Построим </a:t>
            </a:r>
            <a:r>
              <a:rPr lang="ru-RU" sz="3200" dirty="0"/>
              <a:t>новый микрорайон»</a:t>
            </a:r>
          </a:p>
          <a:p>
            <a:r>
              <a:rPr lang="ru-RU" sz="3200" dirty="0"/>
              <a:t>«Труд почталона"</a:t>
            </a:r>
          </a:p>
        </p:txBody>
      </p:sp>
      <p:pic>
        <p:nvPicPr>
          <p:cNvPr id="3074" name="Picture 2" descr="https://fs00.infourok.ru/images/doc/315/314689/640/img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543385"/>
            <a:ext cx="2880320" cy="2144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https://arhivurokov.ru/kopilka/up/html/2017/03/16/k_58ca4a64a4509/img_user_file_58ca4a6523305_0_1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6723" y="4543385"/>
            <a:ext cx="2876140" cy="2157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cf.ppt-online.org/files/slide/n/nLXewoxVbp8lOkGU7vS1qyDTCsWYmzQIAEaB4J/slide-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042" y="908720"/>
            <a:ext cx="2484620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0126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Виртуальные экскурсии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55576" y="1582341"/>
            <a:ext cx="777686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Я провожу с ребятами следующие экскурсии:</a:t>
            </a:r>
          </a:p>
          <a:p>
            <a:r>
              <a:rPr lang="ru-RU" sz="2800" dirty="0"/>
              <a:t>1)фотопутешествия (знакомство с объектами и явлениями природы вместе с каким-либо героем). Оформляется в виде электронных презентаций и слайд-шоу;</a:t>
            </a:r>
          </a:p>
          <a:p>
            <a:r>
              <a:rPr lang="ru-RU" sz="2800" dirty="0"/>
              <a:t>2)видеоэкскурсии, комментариями к которой служат рассказы детей или экскурсоводов. Это могут быть видеозаписи семейного путешествия или видеоролики, размещенные на сайтах в глобальной сети Интернет.</a:t>
            </a:r>
          </a:p>
        </p:txBody>
      </p:sp>
    </p:spTree>
    <p:extLst>
      <p:ext uri="{BB962C8B-B14F-4D97-AF65-F5344CB8AC3E}">
        <p14:creationId xmlns:p14="http://schemas.microsoft.com/office/powerpoint/2010/main" val="2923772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DEVICE\Desktop\Труд Зинаида Борисовна\IMG_336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5858" y="673795"/>
            <a:ext cx="3203905" cy="230425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1" name="Picture 3" descr="C:\Users\DEVICE\Desktop\Труд Зинаида Борисовна\IMG_335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644657"/>
            <a:ext cx="3133651" cy="230425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407535"/>
            <a:ext cx="4090767" cy="289789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944" y="3407535"/>
            <a:ext cx="4225350" cy="289789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32420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«Одно из важнейших особенностей творчества педагога является то, что объект его труда – ребёнок-постоянно меняющийся, всегда новый, сегодня не тот, что вчера</a:t>
            </a:r>
            <a:r>
              <a:rPr lang="ru-RU" dirty="0" smtClean="0"/>
              <a:t>»</a:t>
            </a:r>
          </a:p>
          <a:p>
            <a:pPr marL="0" indent="0" algn="r">
              <a:buNone/>
            </a:pPr>
            <a:r>
              <a:rPr lang="ru-RU" dirty="0" smtClean="0"/>
              <a:t>В.А. Сухомлинский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51380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260648"/>
            <a:ext cx="6858000" cy="1143000"/>
          </a:xfrm>
        </p:spPr>
        <p:txBody>
          <a:bodyPr>
            <a:normAutofit/>
          </a:bodyPr>
          <a:lstStyle/>
          <a:p>
            <a:r>
              <a:rPr lang="ru-RU" sz="2400" dirty="0" smtClean="0"/>
              <a:t>СПАСИБО ЗА ВНИМАНИЕ!</a:t>
            </a:r>
            <a:endParaRPr lang="ru-RU" sz="2400" dirty="0"/>
          </a:p>
        </p:txBody>
      </p:sp>
      <p:pic>
        <p:nvPicPr>
          <p:cNvPr id="4" name="Picture 2" descr="C:\Users\Ирина\Desktop\труд фото\904dc173f25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267744" y="2515394"/>
            <a:ext cx="5184576" cy="338561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57977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188640"/>
            <a:ext cx="6858000" cy="1143000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Трудовая </a:t>
            </a:r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 в  </a:t>
            </a:r>
            <a: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ДОУ</a:t>
            </a:r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300" dirty="0"/>
              <a:t>	</a:t>
            </a:r>
            <a:r>
              <a:rPr lang="ru-RU" sz="2400" dirty="0"/>
              <a:t>Труд-важнейшее средство воспитания. В процессе труда формируется личность ребенка, складываются коллективные взаимоотношения и коммуникативные способности детей. </a:t>
            </a:r>
          </a:p>
          <a:p>
            <a:pPr marL="0" indent="0" algn="just">
              <a:buNone/>
            </a:pPr>
            <a:endParaRPr lang="ru-RU" sz="2300" dirty="0">
              <a:solidFill>
                <a:schemeClr val="tx1"/>
              </a:solidFill>
            </a:endParaRPr>
          </a:p>
        </p:txBody>
      </p:sp>
      <p:pic>
        <p:nvPicPr>
          <p:cNvPr id="5" name="Picture 4" descr="hello_html_3abcf0b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3501008"/>
            <a:ext cx="2376264" cy="2323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2747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19672" y="332656"/>
            <a:ext cx="7005464" cy="612068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/>
              <a:t>«Труд становится великим воспитателем, когда он входит в духовную жизнь наших воспитанников, дает радость дружбы и товарищетсва, развивает пытливость и любознательность, рождает волнующую радость преодоления трудностей, открывает все новую и новую красоту в окружающем мире, пробуждает первое гражданское чкуство – чувство созидателя материальных благ, без которых невозможна жизнь </a:t>
            </a:r>
            <a:r>
              <a:rPr lang="ru-RU" dirty="0" smtClean="0"/>
              <a:t>человека»</a:t>
            </a:r>
          </a:p>
          <a:p>
            <a:pPr marL="0" indent="0" algn="r">
              <a:buNone/>
            </a:pPr>
            <a:r>
              <a:rPr lang="ru-RU" dirty="0"/>
              <a:t>В.А. </a:t>
            </a:r>
            <a:r>
              <a:rPr lang="ru-RU" dirty="0" smtClean="0"/>
              <a:t>Сухомлинский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58049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2483768" y="260648"/>
            <a:ext cx="4320480" cy="91440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В.А. СУХОМЛИНСКИЙ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трелка вниз 5"/>
          <p:cNvSpPr/>
          <p:nvPr/>
        </p:nvSpPr>
        <p:spPr>
          <a:xfrm>
            <a:off x="4401692" y="1199602"/>
            <a:ext cx="484632" cy="690376"/>
          </a:xfrm>
          <a:prstGeom prst="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513887" y="1988840"/>
            <a:ext cx="4320480" cy="91440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ФГТ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трелка вниз 7"/>
          <p:cNvSpPr/>
          <p:nvPr/>
        </p:nvSpPr>
        <p:spPr>
          <a:xfrm>
            <a:off x="4401692" y="2996952"/>
            <a:ext cx="484632" cy="690376"/>
          </a:xfrm>
          <a:prstGeom prst="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483768" y="3784556"/>
            <a:ext cx="4320480" cy="91440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ФГОС ДО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трелка вниз 9"/>
          <p:cNvSpPr/>
          <p:nvPr/>
        </p:nvSpPr>
        <p:spPr>
          <a:xfrm>
            <a:off x="4431811" y="4797152"/>
            <a:ext cx="484632" cy="690376"/>
          </a:xfrm>
          <a:prstGeom prst="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513887" y="5589240"/>
            <a:ext cx="4320480" cy="91440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Программа 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«Детский сад 2100»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6845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2000" y="19835"/>
            <a:ext cx="6935144" cy="936104"/>
          </a:xfrm>
        </p:spPr>
        <p:txBody>
          <a:bodyPr>
            <a:noAutofit/>
          </a:bodyPr>
          <a:lstStyle/>
          <a:p>
            <a:r>
              <a:rPr lang="ru-RU" sz="2400" u="sng" dirty="0" smtClean="0"/>
              <a:t/>
            </a:r>
            <a:br>
              <a:rPr lang="ru-RU" sz="2400" u="sng" dirty="0" smtClean="0"/>
            </a:br>
            <a:r>
              <a:rPr lang="ru-RU" sz="28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Картотека сказок</a:t>
            </a:r>
            <a:br>
              <a:rPr lang="ru-RU" sz="28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5256584"/>
          </a:xfrm>
        </p:spPr>
        <p:txBody>
          <a:bodyPr>
            <a:noAutofit/>
          </a:bodyPr>
          <a:lstStyle/>
          <a:p>
            <a:r>
              <a:rPr lang="ru-RU" sz="1200" dirty="0"/>
              <a:t> </a:t>
            </a:r>
            <a:r>
              <a:rPr lang="ru-RU" sz="1200" u="sng" dirty="0"/>
              <a:t>Художественные произведения</a:t>
            </a:r>
            <a:endParaRPr lang="ru-RU" sz="1200" dirty="0"/>
          </a:p>
          <a:p>
            <a:r>
              <a:rPr lang="ru-RU" sz="1200" dirty="0"/>
              <a:t>1. Г.Сапгир «Садовник</a:t>
            </a:r>
            <a:r>
              <a:rPr lang="ru-RU" sz="1200" dirty="0" smtClean="0"/>
              <a:t>». 2</a:t>
            </a:r>
            <a:r>
              <a:rPr lang="ru-RU" sz="1200" dirty="0"/>
              <a:t>. Б. Заходер «Портниха», «Строители».</a:t>
            </a:r>
          </a:p>
          <a:p>
            <a:r>
              <a:rPr lang="ru-RU" sz="1200" dirty="0"/>
              <a:t>3. С.Маршак "Пожар", "Почта</a:t>
            </a:r>
            <a:r>
              <a:rPr lang="ru-RU" sz="1200" dirty="0" smtClean="0"/>
              <a:t>". 4</a:t>
            </a:r>
            <a:r>
              <a:rPr lang="ru-RU" sz="1200" dirty="0"/>
              <a:t>. С Михалкова «Дядя Стёпа», «А что у вас?».</a:t>
            </a:r>
          </a:p>
          <a:p>
            <a:r>
              <a:rPr lang="ru-RU" sz="1200" dirty="0"/>
              <a:t>5. В. Сухомлинский «Моя мама пахнет хлебом».</a:t>
            </a:r>
          </a:p>
          <a:p>
            <a:r>
              <a:rPr lang="ru-RU" sz="1200" dirty="0"/>
              <a:t>6. Е. Пермяк «Мамина работа</a:t>
            </a:r>
            <a:r>
              <a:rPr lang="ru-RU" sz="1200" dirty="0" smtClean="0"/>
              <a:t>». 7</a:t>
            </a:r>
            <a:r>
              <a:rPr lang="ru-RU" sz="1200" dirty="0"/>
              <a:t>. Н. Найденова «Ольга Павловна».</a:t>
            </a:r>
          </a:p>
          <a:p>
            <a:r>
              <a:rPr lang="ru-RU" sz="1200" dirty="0"/>
              <a:t>8. Я. Дягутите «Земля» и «Руки человека».</a:t>
            </a:r>
          </a:p>
          <a:p>
            <a:r>
              <a:rPr lang="ru-RU" sz="1200" dirty="0"/>
              <a:t>9. С. Баруздина «Кто построил этот дом</a:t>
            </a:r>
            <a:r>
              <a:rPr lang="ru-RU" sz="1200" dirty="0" smtClean="0"/>
              <a:t>?». 10</a:t>
            </a:r>
            <a:r>
              <a:rPr lang="ru-RU" sz="1200" dirty="0"/>
              <a:t>. А. Бродский «Мой брат».</a:t>
            </a:r>
          </a:p>
          <a:p>
            <a:r>
              <a:rPr lang="ru-RU" sz="1200" dirty="0"/>
              <a:t>11. Н. Калинина «Как ребята переходили улицу» и «Где ночуют трамваи и автобусы».</a:t>
            </a:r>
          </a:p>
          <a:p>
            <a:r>
              <a:rPr lang="ru-RU" sz="1200" dirty="0"/>
              <a:t>12. Б. Житков «Светофор» (из книги «Что я видел»).</a:t>
            </a:r>
          </a:p>
          <a:p>
            <a:r>
              <a:rPr lang="ru-RU" sz="1200" i="1" u="sng" dirty="0"/>
              <a:t>ПОСЛОВИЦЫ О ТРУДЕ</a:t>
            </a:r>
            <a:endParaRPr lang="ru-RU" sz="1200" dirty="0"/>
          </a:p>
          <a:p>
            <a:r>
              <a:rPr lang="ru-RU" sz="1200" dirty="0"/>
              <a:t>Без труда нет плода.</a:t>
            </a:r>
          </a:p>
          <a:p>
            <a:r>
              <a:rPr lang="ru-RU" sz="1200" dirty="0"/>
              <a:t>Воля и труд дивные всходы дают</a:t>
            </a:r>
          </a:p>
          <a:p>
            <a:r>
              <a:rPr lang="ru-RU" sz="1200" dirty="0"/>
              <a:t>Маленькое дело лучше большого безделья.</a:t>
            </a:r>
          </a:p>
          <a:p>
            <a:r>
              <a:rPr lang="ru-RU" sz="1200" dirty="0"/>
              <a:t>Советы хорошо, а дело лучше</a:t>
            </a:r>
          </a:p>
          <a:p>
            <a:r>
              <a:rPr lang="ru-RU" sz="1200" dirty="0"/>
              <a:t>Поспешишь - людей насмешишь.</a:t>
            </a:r>
          </a:p>
          <a:p>
            <a:r>
              <a:rPr lang="ru-RU" sz="1200" dirty="0"/>
              <a:t>Не спеши языком - торопись делом.</a:t>
            </a:r>
          </a:p>
          <a:p>
            <a:r>
              <a:rPr lang="ru-RU" sz="1200" dirty="0"/>
              <a:t>Умелые руки не знают скуки.</a:t>
            </a:r>
          </a:p>
          <a:p>
            <a:r>
              <a:rPr lang="ru-RU" sz="1200" dirty="0"/>
              <a:t>Дело мастера боится.</a:t>
            </a:r>
          </a:p>
          <a:p>
            <a:r>
              <a:rPr lang="ru-RU" sz="1200" dirty="0"/>
              <a:t>Сделал дело - гуляй смело.</a:t>
            </a:r>
          </a:p>
          <a:p>
            <a:r>
              <a:rPr lang="ru-RU" sz="1200" dirty="0"/>
              <a:t>Скучен день до вечера - коли делать нечего.</a:t>
            </a:r>
          </a:p>
          <a:p>
            <a:r>
              <a:rPr lang="ru-RU" sz="1200" dirty="0"/>
              <a:t>Что на месте лежит, то само в руки бежит.</a:t>
            </a:r>
          </a:p>
          <a:p>
            <a:r>
              <a:rPr lang="ru-RU" sz="1200" dirty="0"/>
              <a:t>В деле не сила нужна, а умение.</a:t>
            </a:r>
          </a:p>
          <a:p>
            <a:pPr marL="0" indent="0">
              <a:buNone/>
            </a:pPr>
            <a:endParaRPr lang="ru-RU" sz="1100" dirty="0"/>
          </a:p>
        </p:txBody>
      </p:sp>
    </p:spTree>
    <p:extLst>
      <p:ext uri="{BB962C8B-B14F-4D97-AF65-F5344CB8AC3E}">
        <p14:creationId xmlns:p14="http://schemas.microsoft.com/office/powerpoint/2010/main" val="3975783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61374" y="188640"/>
            <a:ext cx="6858000" cy="1143000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/>
              <a:t>Операционные схемы</a:t>
            </a:r>
            <a: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C:\Users\DEVICE\Desktop\img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379557"/>
            <a:ext cx="2808312" cy="2106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DEVICE\Desktop\img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0784" y="1340768"/>
            <a:ext cx="2595146" cy="2001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C:\Users\DEVICE\Desktop\hello_html_7858bdcb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2996952"/>
            <a:ext cx="2713435" cy="1914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Users\DEVICE\Desktop\274814029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739421"/>
            <a:ext cx="1947096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C:\Users\DEVICE\Desktop\OvbX6ONn4PQ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3739422"/>
            <a:ext cx="1944216" cy="2808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8065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332656"/>
            <a:ext cx="6858000" cy="792088"/>
          </a:xfrm>
        </p:spPr>
        <p:txBody>
          <a:bodyPr>
            <a:normAutofit fontScale="90000"/>
          </a:bodyPr>
          <a:lstStyle/>
          <a:p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/>
              <a:t>«Центра ручного труда</a:t>
            </a:r>
            <a:r>
              <a:rPr lang="ru-RU" sz="3200" dirty="0" smtClean="0"/>
              <a:t>»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66649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283096"/>
            <a:ext cx="7416824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sz="4000" dirty="0" smtClean="0"/>
              <a:t>Нестандартные НОД и праздники</a:t>
            </a:r>
            <a:br>
              <a:rPr lang="ru-RU" sz="4000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922102"/>
            <a:ext cx="8650533" cy="4525963"/>
          </a:xfrm>
        </p:spPr>
        <p:txBody>
          <a:bodyPr/>
          <a:lstStyle/>
          <a:p>
            <a:pPr marL="914400" lvl="2" indent="0">
              <a:buNone/>
            </a:pPr>
            <a:r>
              <a:rPr lang="ru-RU" dirty="0" smtClean="0"/>
              <a:t>НОД:</a:t>
            </a:r>
          </a:p>
          <a:p>
            <a:pPr marL="914400" lvl="2" indent="0">
              <a:buNone/>
            </a:pPr>
            <a:r>
              <a:rPr lang="ru-RU" dirty="0" smtClean="0"/>
              <a:t>«Труд </a:t>
            </a:r>
            <a:r>
              <a:rPr lang="ru-RU" dirty="0"/>
              <a:t>людей </a:t>
            </a:r>
            <a:r>
              <a:rPr lang="ru-RU" dirty="0" smtClean="0"/>
              <a:t>весной»</a:t>
            </a:r>
          </a:p>
          <a:p>
            <a:pPr marL="914400" lvl="2" indent="0">
              <a:buNone/>
            </a:pPr>
            <a:r>
              <a:rPr lang="ru-RU" dirty="0" smtClean="0"/>
              <a:t>«Наш дом-наведем порядок в нем»</a:t>
            </a:r>
          </a:p>
          <a:p>
            <a:pPr marL="914400" lvl="2" indent="0">
              <a:buNone/>
            </a:pPr>
            <a:r>
              <a:rPr lang="ru-RU" dirty="0" smtClean="0"/>
              <a:t>«Подарки своими руками»</a:t>
            </a:r>
            <a:endParaRPr lang="ru-RU" dirty="0"/>
          </a:p>
          <a:p>
            <a:pPr marL="914400" lvl="2" indent="0">
              <a:buNone/>
            </a:pPr>
            <a:r>
              <a:rPr lang="ru-RU" dirty="0" smtClean="0"/>
              <a:t>«Мы – уже большие»</a:t>
            </a:r>
          </a:p>
          <a:p>
            <a:pPr marL="914400" lvl="2" indent="0">
              <a:buNone/>
            </a:pPr>
            <a:r>
              <a:rPr lang="ru-RU" dirty="0" smtClean="0"/>
              <a:t>Праздники:</a:t>
            </a:r>
          </a:p>
          <a:p>
            <a:pPr marL="914400" lvl="2" indent="0">
              <a:buNone/>
            </a:pPr>
            <a:r>
              <a:rPr lang="ru-RU" dirty="0" smtClean="0"/>
              <a:t>«Праздник весны и труда»</a:t>
            </a:r>
          </a:p>
          <a:p>
            <a:pPr marL="914400" lvl="2" indent="0">
              <a:buNone/>
            </a:pPr>
            <a:r>
              <a:rPr lang="ru-RU" dirty="0" smtClean="0"/>
              <a:t>Викторина «Во саду ли, в огороде»</a:t>
            </a:r>
          </a:p>
          <a:p>
            <a:pPr marL="914400" lvl="2" indent="0">
              <a:buNone/>
            </a:pPr>
            <a:r>
              <a:rPr lang="ru-RU" dirty="0" smtClean="0"/>
              <a:t>«В мире профессий»</a:t>
            </a:r>
          </a:p>
          <a:p>
            <a:pPr marL="914400" lvl="2" indent="0">
              <a:buNone/>
            </a:pPr>
            <a:endParaRPr lang="ru-RU" dirty="0" smtClean="0"/>
          </a:p>
          <a:p>
            <a:pPr lvl="2"/>
            <a:endParaRPr lang="ru-RU" dirty="0" smtClean="0"/>
          </a:p>
          <a:p>
            <a:pPr lvl="2"/>
            <a:endParaRPr lang="ru-RU" dirty="0"/>
          </a:p>
        </p:txBody>
      </p:sp>
      <p:pic>
        <p:nvPicPr>
          <p:cNvPr id="1026" name="Picture 2" descr="C:\Users\123456\Desktop\IMG_337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3172049"/>
            <a:ext cx="2701603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8063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188640"/>
            <a:ext cx="7290048" cy="1143000"/>
          </a:xfrm>
        </p:spPr>
        <p:txBody>
          <a:bodyPr>
            <a:noAutofit/>
          </a:bodyPr>
          <a:lstStyle/>
          <a:p>
            <a:r>
              <a:rPr lang="ru-RU" sz="2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Дидактические пособия</a:t>
            </a:r>
            <a:endParaRPr lang="ru-RU" sz="21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2050" name="Picture 2" descr="C:\Users\123456\Desktop\detsad-391601-149249319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7979" y="1602452"/>
            <a:ext cx="2184350" cy="2913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123456\Desktop\detsad-55361-148068861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450" y="1950458"/>
            <a:ext cx="2891108" cy="2167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123456\Desktop\detsad-151794-146117733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999" y="4005064"/>
            <a:ext cx="2891108" cy="1876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123456\Desktop\3f06f993f542c38833b60d71e2699385.jpg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3084" y="3754013"/>
            <a:ext cx="2074140" cy="2629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123456\Desktop\hello_html_m264be3e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1480" y="4001018"/>
            <a:ext cx="2712392" cy="1881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:\Users\123456\Desktop\64did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4063" y="1904647"/>
            <a:ext cx="2712393" cy="2096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1142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bkorovka</Template>
  <TotalTime>986</TotalTime>
  <Words>243</Words>
  <Application>Microsoft Office PowerPoint</Application>
  <PresentationFormat>Экран (4:3)</PresentationFormat>
  <Paragraphs>63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  ПЕДАГОГИЧЕСКИЕ ЧТЕНИЯ  по теме:  «Использование виртуальных экскурсий в трудовом обучении дошкольников» Подготовила: воспитатель Ковалева Зинаида Борисовна Щекино, 2019г.                                                                                             </vt:lpstr>
      <vt:lpstr> Трудовая деятельность в  ДОУ </vt:lpstr>
      <vt:lpstr>Презентация PowerPoint</vt:lpstr>
      <vt:lpstr>Презентация PowerPoint</vt:lpstr>
      <vt:lpstr> Картотека сказок </vt:lpstr>
      <vt:lpstr> Операционные схемы </vt:lpstr>
      <vt:lpstr> «Центра ручного труда»</vt:lpstr>
      <vt:lpstr> Нестандартные НОД и праздники </vt:lpstr>
      <vt:lpstr>Дидактические пособия</vt:lpstr>
      <vt:lpstr> Наши проекты</vt:lpstr>
      <vt:lpstr>Виртуальные экскурсии</vt:lpstr>
      <vt:lpstr>Презентация PowerPoint</vt:lpstr>
      <vt:lpstr>Презентация PowerPoint</vt:lpstr>
      <vt:lpstr>СПАСИБО ЗА ВНИМАНИЕ!</vt:lpstr>
    </vt:vector>
  </TitlesOfParts>
  <Company>Департамент Образования города Липецка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«Современные  подходы к трудовому воспитанию   дошкольников в свете ФГОС».</dc:title>
  <dc:creator>Пользователь</dc:creator>
  <cp:lastModifiedBy>123456</cp:lastModifiedBy>
  <cp:revision>80</cp:revision>
  <dcterms:created xsi:type="dcterms:W3CDTF">2014-10-07T13:01:36Z</dcterms:created>
  <dcterms:modified xsi:type="dcterms:W3CDTF">2019-03-13T20:20:10Z</dcterms:modified>
</cp:coreProperties>
</file>