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56" r:id="rId2"/>
    <p:sldId id="303" r:id="rId3"/>
    <p:sldId id="304" r:id="rId4"/>
    <p:sldId id="307" r:id="rId5"/>
    <p:sldId id="308" r:id="rId6"/>
    <p:sldId id="258" r:id="rId7"/>
    <p:sldId id="305" r:id="rId8"/>
    <p:sldId id="259" r:id="rId9"/>
    <p:sldId id="260" r:id="rId10"/>
    <p:sldId id="261" r:id="rId11"/>
    <p:sldId id="266" r:id="rId12"/>
    <p:sldId id="309" r:id="rId13"/>
    <p:sldId id="271" r:id="rId14"/>
    <p:sldId id="310" r:id="rId15"/>
    <p:sldId id="306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7" autoAdjust="0"/>
  </p:normalViewPr>
  <p:slideViewPr>
    <p:cSldViewPr>
      <p:cViewPr>
        <p:scale>
          <a:sx n="75" d="100"/>
          <a:sy n="75" d="100"/>
        </p:scale>
        <p:origin x="-726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D194F83-0360-4ABE-AB82-528B5BD4F2CB}" type="datetimeFigureOut">
              <a:rPr lang="ru-RU"/>
              <a:pPr>
                <a:defRPr/>
              </a:pPr>
              <a:t>27.02.2019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96D4D12-63BA-4045-AACE-4B872F6DBF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6883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AB37F68-FAB8-408E-99FE-D1C73B0566D1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28E93E-3A91-4039-AB83-77249B1C4C02}" type="datetimeFigureOut">
              <a:rPr lang="ru-RU"/>
              <a:pPr>
                <a:defRPr/>
              </a:pPr>
              <a:t>27.02.2019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7F3B4-582F-46C4-8497-A752E16087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59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64197-EDB1-4208-B5AF-C1A4A4E6D347}" type="datetimeFigureOut">
              <a:rPr lang="ru-RU"/>
              <a:pPr>
                <a:defRPr/>
              </a:pPr>
              <a:t>27.02.2019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75A51D-C884-40C4-896B-560DACA01C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016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701160-3CAE-4FE1-834D-AC275332CE85}" type="datetimeFigureOut">
              <a:rPr lang="ru-RU"/>
              <a:pPr>
                <a:defRPr/>
              </a:pPr>
              <a:t>27.02.2019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A6DC0B-9A7C-42C6-92EE-A643BF0C0C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3903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DF3D0B-C906-45D8-B021-AD98C35ECD75}" type="datetimeFigureOut">
              <a:rPr lang="ru-RU"/>
              <a:pPr>
                <a:defRPr/>
              </a:pPr>
              <a:t>27.02.2019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E7CBE-4546-4E4B-9C94-00F9C4A9F9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945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21D1E-8158-4421-AD93-0C9CC72CE3D5}" type="datetimeFigureOut">
              <a:rPr lang="ru-RU"/>
              <a:pPr>
                <a:defRPr/>
              </a:pPr>
              <a:t>27.02.2019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215ACC-1C52-4C2F-9CAD-5B4FB02FF7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69904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691300-E6AE-4730-B00E-3E66FEC5D742}" type="datetimeFigureOut">
              <a:rPr lang="ru-RU"/>
              <a:pPr>
                <a:defRPr/>
              </a:pPr>
              <a:t>27.02.2019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335F54-0A0D-451A-911E-702BE78D43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8110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30195F-5533-4D23-9713-52C218159CA6}" type="datetimeFigureOut">
              <a:rPr lang="ru-RU"/>
              <a:pPr>
                <a:defRPr/>
              </a:pPr>
              <a:t>27.02.2019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E8D70-959D-4A7A-A964-EA67C84BA3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41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E7720-DE78-4EDC-9F8B-E5072974774E}" type="datetimeFigureOut">
              <a:rPr lang="ru-RU"/>
              <a:pPr>
                <a:defRPr/>
              </a:pPr>
              <a:t>27.02.2019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F4230-2579-4CC0-B972-C5146DF394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2404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9F129-24E5-4C0C-A1B8-ABD576736FC9}" type="datetimeFigureOut">
              <a:rPr lang="ru-RU"/>
              <a:pPr>
                <a:defRPr/>
              </a:pPr>
              <a:t>27.02.2019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5C2676-3C67-4651-AC4A-3CE6A3AAFE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046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7FC880-64FD-4A13-8539-D30A408D7513}" type="datetimeFigureOut">
              <a:rPr lang="ru-RU"/>
              <a:pPr>
                <a:defRPr/>
              </a:pPr>
              <a:t>27.02.2019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8D3C0E-2E02-4A4A-9318-C12A907BB9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964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41AC5-9C2D-4877-B299-D4F03E6B5BB6}" type="datetimeFigureOut">
              <a:rPr lang="ru-RU"/>
              <a:pPr>
                <a:defRPr/>
              </a:pPr>
              <a:t>27.02.2019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13765C-0FB7-4C8C-891D-20049719F7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66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33638840-B54A-436E-9AE7-46B47F7709A4}" type="datetimeFigureOut">
              <a:rPr lang="ru-RU"/>
              <a:pPr>
                <a:defRPr/>
              </a:pPr>
              <a:t>27.02.2019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F758A4DB-5999-4AE6-B28A-DD90C687A3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29" r:id="rId2"/>
    <p:sldLayoutId id="2147483738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9" r:id="rId9"/>
    <p:sldLayoutId id="2147483735" r:id="rId10"/>
    <p:sldLayoutId id="214748373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395537" y="188913"/>
            <a:ext cx="7704855" cy="3455987"/>
          </a:xfrm>
        </p:spPr>
        <p:txBody>
          <a:bodyPr/>
          <a:lstStyle/>
          <a:p>
            <a:pPr algn="ctr" eaLnBrk="1" hangingPunct="1"/>
            <a:r>
              <a:rPr lang="ru-RU" sz="5400" b="1" i="1" dirty="0" smtClean="0"/>
              <a:t/>
            </a:r>
            <a:br>
              <a:rPr lang="ru-RU" sz="5400" b="1" i="1" dirty="0" smtClean="0"/>
            </a:br>
            <a:r>
              <a:rPr lang="ru-RU" sz="5400" b="1" i="1" dirty="0" smtClean="0">
                <a:solidFill>
                  <a:srgbClr val="FF0000"/>
                </a:solidFill>
              </a:rPr>
              <a:t>«</a:t>
            </a:r>
            <a:r>
              <a:rPr lang="ru-RU" sz="5400" b="1" i="1" dirty="0" smtClean="0">
                <a:solidFill>
                  <a:srgbClr val="FF0000"/>
                </a:solidFill>
                <a:latin typeface="Arial" charset="0"/>
              </a:rPr>
              <a:t>Строительные игры</a:t>
            </a:r>
            <a:r>
              <a:rPr lang="ru-RU" sz="5400" b="1" i="1" dirty="0" smtClean="0">
                <a:solidFill>
                  <a:srgbClr val="FF0000"/>
                </a:solidFill>
              </a:rPr>
              <a:t> </a:t>
            </a:r>
            <a:r>
              <a:rPr lang="ru-RU" sz="5400" b="1" i="1" dirty="0" smtClean="0">
                <a:solidFill>
                  <a:srgbClr val="FF0000"/>
                </a:solidFill>
                <a:latin typeface="Arial" charset="0"/>
              </a:rPr>
              <a:t/>
            </a:r>
            <a:br>
              <a:rPr lang="ru-RU" sz="5400" b="1" i="1" dirty="0" smtClean="0">
                <a:solidFill>
                  <a:srgbClr val="FF0000"/>
                </a:solidFill>
                <a:latin typeface="Arial" charset="0"/>
              </a:rPr>
            </a:br>
            <a:r>
              <a:rPr lang="ru-RU" sz="5400" b="1" i="1" dirty="0" smtClean="0">
                <a:solidFill>
                  <a:srgbClr val="FF0000"/>
                </a:solidFill>
              </a:rPr>
              <a:t>в детском саду»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 smtClean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051720" y="4292600"/>
            <a:ext cx="6768752" cy="2305050"/>
          </a:xfrm>
        </p:spPr>
        <p:txBody>
          <a:bodyPr>
            <a:normAutofit/>
          </a:bodyPr>
          <a:lstStyle/>
          <a:p>
            <a:pPr marL="274320" indent="-274320" algn="r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ru-RU" sz="2200" b="1" dirty="0" smtClean="0">
                <a:solidFill>
                  <a:srgbClr val="0070C0"/>
                </a:solidFill>
              </a:rPr>
              <a:t>Выполнили: </a:t>
            </a:r>
          </a:p>
          <a:p>
            <a:pPr marL="274320" indent="-274320" algn="r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ru-RU" sz="2200" b="1" dirty="0" smtClean="0">
                <a:solidFill>
                  <a:srgbClr val="0070C0"/>
                </a:solidFill>
              </a:rPr>
              <a:t>Гускова Елена Ивановна</a:t>
            </a:r>
          </a:p>
          <a:p>
            <a:pPr marL="274320" indent="-274320" algn="r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ru-RU" sz="2200" b="1" dirty="0" smtClean="0">
                <a:solidFill>
                  <a:srgbClr val="0070C0"/>
                </a:solidFill>
              </a:rPr>
              <a:t>Филиппова Людмила Владимировна</a:t>
            </a:r>
          </a:p>
          <a:p>
            <a:pPr marL="274320" indent="-274320" algn="r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ru-RU" sz="2200" b="1" dirty="0" smtClean="0">
                <a:solidFill>
                  <a:srgbClr val="0070C0"/>
                </a:solidFill>
              </a:rPr>
              <a:t>МДОУ «Детский сад №30» </a:t>
            </a:r>
          </a:p>
          <a:p>
            <a:pPr marL="274320" indent="-274320" algn="r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ru-RU" sz="2200" b="1" dirty="0" smtClean="0">
                <a:solidFill>
                  <a:srgbClr val="0070C0"/>
                </a:solidFill>
              </a:rPr>
              <a:t>г.Щекино, 2019г</a:t>
            </a:r>
            <a:r>
              <a:rPr lang="ru-RU" sz="2200" dirty="0" smtClean="0">
                <a:solidFill>
                  <a:srgbClr val="C00000"/>
                </a:solidFill>
              </a:rPr>
              <a:t>.</a:t>
            </a:r>
          </a:p>
          <a:p>
            <a:pPr marL="274320" indent="-274320" algn="ctr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ru-RU" sz="2800" dirty="0" smtClean="0">
              <a:solidFill>
                <a:srgbClr val="C00000"/>
              </a:solidFill>
            </a:endParaRPr>
          </a:p>
          <a:p>
            <a:pPr marL="274320" indent="-274320" algn="ctr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ru-RU" sz="2800" dirty="0" smtClean="0">
              <a:solidFill>
                <a:srgbClr val="C00000"/>
              </a:solidFill>
            </a:endParaRPr>
          </a:p>
        </p:txBody>
      </p:sp>
      <p:pic>
        <p:nvPicPr>
          <p:cNvPr id="5" name="Picture 2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717032"/>
            <a:ext cx="3384376" cy="2641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>
            <a:off x="5105400" y="1920875"/>
            <a:ext cx="4038600" cy="4433888"/>
          </a:xfrm>
        </p:spPr>
        <p:txBody>
          <a:bodyPr/>
          <a:lstStyle/>
          <a:p>
            <a:r>
              <a:rPr lang="ru-RU" sz="2000" dirty="0"/>
              <a:t>Чтобы начать строить, дети переносят строительный материал на место строительства, размещают его на полу или столе, переходят с места на место, наклоняются, при этом активно действуют руками, то есть активно задействуют разные мышцы. Это сближает строительные игры с подвижными и способствует физическому развитию ребенка. </a:t>
            </a:r>
          </a:p>
          <a:p>
            <a:endParaRPr lang="ru-RU" dirty="0"/>
          </a:p>
        </p:txBody>
      </p:sp>
      <p:pic>
        <p:nvPicPr>
          <p:cNvPr id="7" name="Picture 2" descr="F:\строительные игры Гусакова\101MSDCF\DSC000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316" y="908720"/>
            <a:ext cx="4320480" cy="448535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Текст 4"/>
          <p:cNvSpPr>
            <a:spLocks noGrp="1"/>
          </p:cNvSpPr>
          <p:nvPr>
            <p:ph type="body" sz="half" idx="2"/>
          </p:nvPr>
        </p:nvSpPr>
        <p:spPr>
          <a:xfrm>
            <a:off x="395288" y="549275"/>
            <a:ext cx="2016125" cy="5400675"/>
          </a:xfrm>
        </p:spPr>
        <p:txBody>
          <a:bodyPr/>
          <a:lstStyle/>
          <a:p>
            <a:pPr eaLnBrk="1" hangingPunct="1"/>
            <a:r>
              <a:rPr lang="ru-RU" sz="2400" smtClean="0"/>
              <a:t>Мы учим детей определять последовате-льность возведения постройки: с чего начать, как продолжить, чем закончить</a:t>
            </a:r>
            <a:r>
              <a:rPr lang="ru-RU" sz="1600" smtClean="0"/>
              <a:t>.</a:t>
            </a:r>
          </a:p>
        </p:txBody>
      </p:sp>
      <p:pic>
        <p:nvPicPr>
          <p:cNvPr id="7170" name="Picture 2" descr="F:\строительные игры Гусакова\101MSDCF\DSC000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4340" y="692696"/>
            <a:ext cx="6478140" cy="5048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F:\строительные игры Гусакова\101MSDCF\DSC000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644444"/>
            <a:ext cx="3345508" cy="265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F:\строительные игры Гусакова\101MSDCF\DSC0004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644444"/>
            <a:ext cx="3168352" cy="265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F:\строительные игры Гусакова\101MSDCF\DSC0005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48752"/>
            <a:ext cx="2959522" cy="212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1454150" y="-242888"/>
            <a:ext cx="7689850" cy="1658938"/>
          </a:xfrm>
        </p:spPr>
        <p:txBody>
          <a:bodyPr/>
          <a:lstStyle/>
          <a:p>
            <a:r>
              <a:rPr lang="ru-RU" sz="5400" dirty="0" smtClean="0"/>
              <a:t> </a:t>
            </a:r>
            <a:br>
              <a:rPr lang="ru-RU" sz="5400" dirty="0" smtClean="0"/>
            </a:br>
            <a:r>
              <a:rPr lang="ru-RU" sz="5400" dirty="0"/>
              <a:t/>
            </a:r>
            <a:br>
              <a:rPr lang="ru-RU" sz="5400" dirty="0"/>
            </a:br>
            <a:r>
              <a:rPr lang="ru-RU" sz="5400" dirty="0" smtClean="0"/>
              <a:t/>
            </a:r>
            <a:br>
              <a:rPr lang="ru-RU" sz="5400" dirty="0" smtClean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24978" y="2382560"/>
            <a:ext cx="817947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Мы знакомим детей с порядком хранения строительного материал, учим аккуратно обращаться с ним, самостоятельно использовать </a:t>
            </a:r>
            <a:r>
              <a:rPr lang="ru-RU" dirty="0" smtClean="0"/>
              <a:t>его в  играх.</a:t>
            </a:r>
            <a:r>
              <a:rPr lang="ru-RU" sz="4000" dirty="0"/>
              <a:t/>
            </a:r>
            <a:br>
              <a:rPr lang="ru-RU" sz="4000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4737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Содержимое 6"/>
          <p:cNvSpPr>
            <a:spLocks noGrp="1"/>
          </p:cNvSpPr>
          <p:nvPr>
            <p:ph idx="1"/>
          </p:nvPr>
        </p:nvSpPr>
        <p:spPr>
          <a:xfrm>
            <a:off x="395288" y="549275"/>
            <a:ext cx="8229600" cy="792163"/>
          </a:xfrm>
        </p:spPr>
        <p:txBody>
          <a:bodyPr/>
          <a:lstStyle/>
          <a:p>
            <a:pPr eaLnBrk="1" hangingPunct="1"/>
            <a:r>
              <a:rPr lang="ru-RU" sz="2400" dirty="0" smtClean="0"/>
              <a:t>Также используются природные материалы для игр: камешки, ветки, шишки, песок, снег и т. д.</a:t>
            </a:r>
            <a:endParaRPr lang="ru-RU" dirty="0" smtClean="0"/>
          </a:p>
        </p:txBody>
      </p:sp>
      <p:pic>
        <p:nvPicPr>
          <p:cNvPr id="3075" name="Picture 3" descr="C:\Users\123456\Desktop\строительные игры Гусакова\101MSDCF\DSC000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1"/>
            <a:ext cx="2664296" cy="237626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123456\Desktop\строительные игры Гусакова\101MSDCF\DSC000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556791"/>
            <a:ext cx="2520280" cy="237626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123456\Desktop\строительные игры Гусакова\101MSDCF\DSC0001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8159" y="1772816"/>
            <a:ext cx="2088232" cy="18635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E:\DCIM\109___07\IMG_259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422254"/>
            <a:ext cx="2817490" cy="2133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E:\DCIM\109___07\IMG_2635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7320" y="4365104"/>
            <a:ext cx="2698031" cy="21907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C:\Users\СЦ_Цифра\Desktop\фото лето\110___08\IMG_2689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4123" y="4280210"/>
            <a:ext cx="2736304" cy="223224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800200"/>
          </a:xfrm>
        </p:spPr>
        <p:txBody>
          <a:bodyPr/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/>
              <a:t>Нам </a:t>
            </a:r>
            <a:r>
              <a:rPr lang="ru-RU" sz="2000" b="1" dirty="0"/>
              <a:t>важно учитывать взаимосвязь, взаимодействие сюжетно- ролевой и строительной игры. Строительство часто возникает в процессе сюжетной игры и вызывается ею. Например, дети задумали играть в хоккей- у них возникла необходимость строить стадион. </a:t>
            </a:r>
            <a:br>
              <a:rPr lang="ru-RU" sz="2000" b="1" dirty="0"/>
            </a:br>
            <a:endParaRPr lang="ru-RU" sz="2000" b="1" dirty="0"/>
          </a:p>
        </p:txBody>
      </p:sp>
      <p:sp>
        <p:nvSpPr>
          <p:cNvPr id="10242" name="Текс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2000" dirty="0" smtClean="0"/>
          </a:p>
        </p:txBody>
      </p:sp>
      <p:pic>
        <p:nvPicPr>
          <p:cNvPr id="1026" name="Picture 2" descr="C:\Users\123456\Desktop\IMG_33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988840"/>
            <a:ext cx="6624736" cy="43392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2758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468313" y="981075"/>
            <a:ext cx="8229600" cy="4608513"/>
          </a:xfrm>
        </p:spPr>
        <p:txBody>
          <a:bodyPr/>
          <a:lstStyle/>
          <a:p>
            <a:pPr algn="ctr"/>
            <a:r>
              <a:rPr lang="ru-RU" sz="8000" b="1" dirty="0" smtClean="0">
                <a:latin typeface="Adventure" pitchFamily="2" charset="0"/>
              </a:rPr>
              <a:t>СПАСИБО    ЗА      ВНИМАНИЕ</a:t>
            </a:r>
          </a:p>
        </p:txBody>
      </p:sp>
      <p:pic>
        <p:nvPicPr>
          <p:cNvPr id="4" name="Picture 2" descr="C:\Users\123456\Desktop\DSCN06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2656"/>
            <a:ext cx="2160240" cy="259228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750" y="692150"/>
            <a:ext cx="8229600" cy="1584325"/>
          </a:xfrm>
        </p:spPr>
        <p:txBody>
          <a:bodyPr>
            <a:normAutofit fontScale="92500" lnSpcReduction="20000"/>
          </a:bodyPr>
          <a:lstStyle/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ru-RU" dirty="0" smtClean="0"/>
              <a:t>Строительная игра- это такая деятельность детей, основным содержанием которой является отражение окружающей жизни в разных постройках и связанных с ними действиях.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ru-RU" sz="2400" dirty="0" smtClean="0"/>
              <a:t> </a:t>
            </a:r>
            <a:endParaRPr lang="ru-RU" dirty="0"/>
          </a:p>
        </p:txBody>
      </p:sp>
      <p:pic>
        <p:nvPicPr>
          <p:cNvPr id="1026" name="Picture 2" descr="F:\строительные игры Гусакова\101MSDCF\DSC000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916832"/>
            <a:ext cx="6768752" cy="43204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Содержимое 2"/>
          <p:cNvSpPr>
            <a:spLocks noGrp="1"/>
          </p:cNvSpPr>
          <p:nvPr>
            <p:ph idx="1"/>
          </p:nvPr>
        </p:nvSpPr>
        <p:spPr>
          <a:xfrm>
            <a:off x="539750" y="620713"/>
            <a:ext cx="8229600" cy="4389437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2800" u="sng" dirty="0" smtClean="0"/>
              <a:t>Задачи</a:t>
            </a:r>
            <a:r>
              <a:rPr lang="ru-RU" sz="2800" dirty="0" smtClean="0"/>
              <a:t>: </a:t>
            </a:r>
          </a:p>
          <a:p>
            <a:pPr eaLnBrk="1" hangingPunct="1"/>
            <a:r>
              <a:rPr lang="ru-RU" sz="2800" dirty="0" smtClean="0"/>
              <a:t>1. Расширение представлений детей и направление их внимания на труд строителей, используемую ими технику. </a:t>
            </a:r>
          </a:p>
          <a:p>
            <a:pPr eaLnBrk="1" hangingPunct="1"/>
            <a:r>
              <a:rPr lang="ru-RU" sz="2800" dirty="0" smtClean="0"/>
              <a:t>2.Обучение способам строительства, развитие конструктивно- творческих способностей. </a:t>
            </a:r>
          </a:p>
          <a:p>
            <a:pPr eaLnBrk="1" hangingPunct="1"/>
            <a:r>
              <a:rPr lang="ru-RU" sz="2800" dirty="0" smtClean="0"/>
              <a:t>3. Формирование трудолюбия, объединение детей в дружный коллектив, развитие умения договариваться.</a:t>
            </a:r>
          </a:p>
          <a:p>
            <a:pPr eaLnBrk="1" hangingPunct="1"/>
            <a:endParaRPr lang="ru-RU" dirty="0" smtClean="0"/>
          </a:p>
        </p:txBody>
      </p:sp>
      <p:pic>
        <p:nvPicPr>
          <p:cNvPr id="3" name="Picture 2" descr="F:\строительные игры Гусакова\101MSDCF\DSC0006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412828"/>
            <a:ext cx="3240360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Различаются следующие виды строительного материала:</a:t>
            </a: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- специально созданный (напольный, настольный строительный материал, наборы типа «Юный архитектор», «Старинный замок», «Лего» и др. конструкторские наборы);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- природный (песок, снег, глина, камни и т.д.);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- подсобный (доски, ящики, коробки и др.).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 descr="C:\Users\123456\Desktop\строительные игры Гусакова\101MSDCF\DSC000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630886"/>
            <a:ext cx="2160240" cy="203847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123456\Desktop\строительные игры Гусакова\101MSDCF\DSC0005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941168"/>
            <a:ext cx="2088232" cy="17281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B0F0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pic>
        <p:nvPicPr>
          <p:cNvPr id="2052" name="Picture 4" descr="C:\Users\123456\Desktop\строительные игры Гусакова\101MSDCF\DSC0006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941168"/>
            <a:ext cx="2160240" cy="17281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00B0F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158839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123456\Desktop\строительные игры Гусакова\101MSDCF\DSC000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76672"/>
            <a:ext cx="2215382" cy="144016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123456\Desktop\строительные игры Гусакова\101MSDCF\DSC0003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386" y="2060848"/>
            <a:ext cx="3140781" cy="266429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123456\Desktop\строительные игры Гусакова\101MSDCF\DSC000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187575"/>
            <a:ext cx="1995860" cy="14574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123456\Desktop\строительные игры Гусакова\101MSDCF\DSC0003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378" y="4882604"/>
            <a:ext cx="1777726" cy="15841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123456\Desktop\строительные игры Гусакова\101MSDCF\DSC0003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162524"/>
            <a:ext cx="1800200" cy="144015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123456\Desktop\строительные игры Гусакова\101MSDCF\DSC0005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988" y="476672"/>
            <a:ext cx="2273324" cy="144016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123456\Desktop\строительные игры Гусакова\101MSDCF\DSC0005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162524"/>
            <a:ext cx="1872208" cy="144016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123456\Desktop\строительные игры Гусакова\101MSDCF\DSC0005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87574"/>
            <a:ext cx="2021682" cy="14574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86250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Содержимое 2"/>
          <p:cNvSpPr>
            <a:spLocks noGrp="1"/>
          </p:cNvSpPr>
          <p:nvPr>
            <p:ph idx="1"/>
          </p:nvPr>
        </p:nvSpPr>
        <p:spPr>
          <a:xfrm>
            <a:off x="323850" y="333375"/>
            <a:ext cx="8301038" cy="273526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2800" smtClean="0"/>
              <a:t>Строительная игра в некоторой степени сходна с сюжетно-ролевой и рассматривается как ее разновидность. У них один источник- окружающая жизнь. Дети в игре строят мосты, стадионы, железные дороги, театры, цирки и многое другое. </a:t>
            </a:r>
          </a:p>
          <a:p>
            <a:pPr eaLnBrk="1" hangingPunct="1"/>
            <a:endParaRPr lang="ru-RU" sz="2800" smtClean="0"/>
          </a:p>
        </p:txBody>
      </p:sp>
      <p:pic>
        <p:nvPicPr>
          <p:cNvPr id="2050" name="Picture 2" descr="F:\строительные игры Гусакова\101MSDCF\DSC000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140968"/>
            <a:ext cx="5544616" cy="31683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Содержимое 2"/>
          <p:cNvSpPr>
            <a:spLocks noGrp="1"/>
          </p:cNvSpPr>
          <p:nvPr>
            <p:ph idx="1"/>
          </p:nvPr>
        </p:nvSpPr>
        <p:spPr>
          <a:xfrm>
            <a:off x="395288" y="333375"/>
            <a:ext cx="8229600" cy="2735263"/>
          </a:xfrm>
        </p:spPr>
        <p:txBody>
          <a:bodyPr/>
          <a:lstStyle/>
          <a:p>
            <a:pPr eaLnBrk="1" hangingPunct="1"/>
            <a:r>
              <a:rPr lang="ru-RU" sz="2400" smtClean="0"/>
              <a:t>В строительных играх дети не только изображают окружающие предметы, постройки, копируя их, но и привносят свой творческий замысел, индивидуальное решение конструктивных задач. Сходство сюжетно- ролевых и строительных игр заключается в том, что они объединяют детей на основе общих интересов, совместной деятельности и являются коллективными.</a:t>
            </a:r>
            <a:endParaRPr lang="ru-RU" smtClean="0"/>
          </a:p>
        </p:txBody>
      </p:sp>
      <p:pic>
        <p:nvPicPr>
          <p:cNvPr id="3074" name="Picture 2" descr="F:\строительные игры Гусакова\101MSDCF\DSC000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400152"/>
            <a:ext cx="3572780" cy="30243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00B0F0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pic>
        <p:nvPicPr>
          <p:cNvPr id="3075" name="Picture 3" descr="F:\строительные игры Гусакова\101MSDCF\DSC0002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230736"/>
            <a:ext cx="3364012" cy="30243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00B0F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7544" y="836712"/>
            <a:ext cx="2592288" cy="5112568"/>
          </a:xfrm>
        </p:spPr>
        <p:txBody>
          <a:bodyPr>
            <a:normAutofit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2000" dirty="0" smtClean="0"/>
              <a:t>Воспитательное и развивающее влияние строительных игр заключено в идейном содержании, отражаемых в них явлениях, в овладении способами строительства, в развитии их конструктивного мышления, обогащении речи, упрощении положительных взаимоотношений. </a:t>
            </a:r>
          </a:p>
        </p:txBody>
      </p:sp>
      <p:pic>
        <p:nvPicPr>
          <p:cNvPr id="9" name="Picture 2" descr="F:\строительные игры Гусакова\101MSDCF\DSC00025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2" r="5942"/>
          <a:stretch>
            <a:fillRect/>
          </a:stretch>
        </p:blipFill>
        <p:spPr bwMode="auto">
          <a:xfrm rot="420000">
            <a:off x="3498236" y="1031430"/>
            <a:ext cx="4617720" cy="39319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00B0F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sz="half" idx="4294967295"/>
          </p:nvPr>
        </p:nvSpPr>
        <p:spPr>
          <a:xfrm>
            <a:off x="4716016" y="1124744"/>
            <a:ext cx="3816424" cy="5230019"/>
          </a:xfrm>
        </p:spPr>
        <p:txBody>
          <a:bodyPr>
            <a:normAutofit fontScale="92500" lnSpcReduction="10000"/>
          </a:bodyPr>
          <a:lstStyle/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ru-RU" sz="2300" dirty="0" smtClean="0"/>
              <a:t>В процессе строительных игр мы учим детей наблюдать, различать, сравнивать,   соотносить одни части построек с другими, запоминать и воспроизводить приёмы строительства, сосредоточивать внимание на последовательности действий. Под его руководством дошкольники овладевают точным словарём, выражающим названия геометрических тел, пространственных отношений: высоко - низко, направо - налево, вверх – вниз, длинный – короткий, широкий – узкий, выше – ниже, длиннее – короче и т.п.</a:t>
            </a:r>
            <a:r>
              <a:rPr lang="ru-RU" sz="1500" dirty="0" smtClean="0"/>
              <a:t/>
            </a:r>
            <a:br>
              <a:rPr lang="ru-RU" sz="15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 smtClean="0"/>
          </a:p>
        </p:txBody>
      </p:sp>
      <p:pic>
        <p:nvPicPr>
          <p:cNvPr id="8" name="Picture 2" descr="F:\строительные игры Гусакова\101MSDCF\DSC000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68760"/>
            <a:ext cx="3498812" cy="410445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311</TotalTime>
  <Words>465</Words>
  <Application>Microsoft Office PowerPoint</Application>
  <PresentationFormat>Экран (4:3)</PresentationFormat>
  <Paragraphs>28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Поток</vt:lpstr>
      <vt:lpstr> «Строительные игры  в детском саду» </vt:lpstr>
      <vt:lpstr>Презентация PowerPoint</vt:lpstr>
      <vt:lpstr>Презентация PowerPoint</vt:lpstr>
      <vt:lpstr>Различаются следующие виды строительного материала: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</vt:lpstr>
      <vt:lpstr>Презентация PowerPoint</vt:lpstr>
      <vt:lpstr> Нам важно учитывать взаимосвязь, взаимодействие сюжетно- ролевой и строительной игры. Строительство часто возникает в процессе сюжетной игры и вызывается ею. Например, дети задумали играть в хоккей- у них возникла необходимость строить стадион.  </vt:lpstr>
      <vt:lpstr>СПАСИБО    ЗА      ВНИМАНИЕ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«Комнатные растения в детском саду»</dc:title>
  <dc:creator>Дом</dc:creator>
  <cp:lastModifiedBy>123456</cp:lastModifiedBy>
  <cp:revision>33</cp:revision>
  <dcterms:created xsi:type="dcterms:W3CDTF">2013-02-02T08:18:20Z</dcterms:created>
  <dcterms:modified xsi:type="dcterms:W3CDTF">2019-02-27T17:52:34Z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655998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