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7"/>
  </p:notesMasterIdLst>
  <p:sldIdLst>
    <p:sldId id="340" r:id="rId3"/>
    <p:sldId id="257" r:id="rId4"/>
    <p:sldId id="341" r:id="rId5"/>
    <p:sldId id="348" r:id="rId6"/>
    <p:sldId id="347" r:id="rId7"/>
    <p:sldId id="342" r:id="rId8"/>
    <p:sldId id="300" r:id="rId9"/>
    <p:sldId id="349" r:id="rId10"/>
    <p:sldId id="343" r:id="rId11"/>
    <p:sldId id="360" r:id="rId12"/>
    <p:sldId id="344" r:id="rId13"/>
    <p:sldId id="353" r:id="rId14"/>
    <p:sldId id="359" r:id="rId15"/>
    <p:sldId id="34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ma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22E0"/>
    <a:srgbClr val="FF2C09"/>
    <a:srgbClr val="00FF00"/>
    <a:srgbClr val="F37F4B"/>
    <a:srgbClr val="0000CC"/>
    <a:srgbClr val="660066"/>
    <a:srgbClr val="DE2222"/>
    <a:srgbClr val="0033CC"/>
    <a:srgbClr val="008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91" autoAdjust="0"/>
    <p:restoredTop sz="94681" autoAdjust="0"/>
  </p:normalViewPr>
  <p:slideViewPr>
    <p:cSldViewPr>
      <p:cViewPr>
        <p:scale>
          <a:sx n="89" d="100"/>
          <a:sy n="89" d="100"/>
        </p:scale>
        <p:origin x="-144" y="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80292-D375-4FC6-9322-CD43B813DF2E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655C4-9189-40EA-9449-C73614327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473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A0CD-0A95-4F14-8BE3-1A59D92F0E15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BA0CD-0A95-4F14-8BE3-1A59D92F0E15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08AE3-C74B-40EA-A036-B163DBC88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Муниципальное  дошкольное образовательное учреждение «Детский сад общеразвивающего вида №30»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240030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«</a:t>
            </a:r>
            <a:r>
              <a:rPr lang="ru-RU" sz="3600" b="1" i="1" dirty="0" smtClean="0">
                <a:solidFill>
                  <a:srgbClr val="002060"/>
                </a:solidFill>
              </a:rPr>
              <a:t>Развитие творческих способностей детей дошкольного возраста через нетрадиционные формы рисования»</a:t>
            </a:r>
            <a:endParaRPr lang="ru-RU" sz="3600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FF2C09"/>
                </a:solidFill>
              </a:rPr>
              <a:t>Воспитатель Богачева Елизавета Сергеевна,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2C09"/>
                </a:solidFill>
              </a:rPr>
              <a:t> Щекино 2018г.</a:t>
            </a:r>
            <a:endParaRPr lang="ru-RU" sz="2800" dirty="0">
              <a:solidFill>
                <a:srgbClr val="FF2C09"/>
              </a:solidFill>
            </a:endParaRPr>
          </a:p>
        </p:txBody>
      </p:sp>
      <p:pic>
        <p:nvPicPr>
          <p:cNvPr id="5" name="Рисунок 4" descr="detskaya_ruka_v_kraskah_1920x120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14876" y="3786190"/>
            <a:ext cx="3857652" cy="2837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1_1\Desktop\Богачева профильная школа\IMG_20181107_1040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2834764" cy="2906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[WallpapersMania.nnm.ru]_vol51-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92879" y="0"/>
            <a:ext cx="9144000" cy="6858001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dirty="0" smtClean="0">
                <a:solidFill>
                  <a:srgbClr val="C00000"/>
                </a:solidFill>
                <a:latin typeface="Segoe Print" pitchFamily="2" charset="0"/>
              </a:rPr>
              <a:t>Использование нетрадиционных игр на развитие </a:t>
            </a:r>
            <a:r>
              <a:rPr lang="ru-RU" dirty="0" err="1" smtClean="0">
                <a:solidFill>
                  <a:srgbClr val="C00000"/>
                </a:solidFill>
                <a:latin typeface="Segoe Print" pitchFamily="2" charset="0"/>
              </a:rPr>
              <a:t>сенсорики</a:t>
            </a:r>
            <a:r>
              <a:rPr lang="ru-RU" dirty="0" smtClean="0">
                <a:solidFill>
                  <a:srgbClr val="C00000"/>
                </a:solidFill>
                <a:latin typeface="Segoe Print" pitchFamily="2" charset="0"/>
              </a:rPr>
              <a:t> и моторики</a:t>
            </a:r>
            <a:endParaRPr lang="ru-RU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3075" name="Picture 3" descr="C:\Users\1_1\Desktop\IMG_34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9" y="2492896"/>
            <a:ext cx="3230130" cy="25054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_1\Desktop\IMG_16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745" y="2420888"/>
            <a:ext cx="3061376" cy="2454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_1\Desktop\IMG_33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239" y="3973887"/>
            <a:ext cx="2671440" cy="26414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417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D:\Program Files\Rjgbb\Documents and Settings\Admin\Рабочий стол\Портфель\с флешки март\картинки нетрад.рис\133173-1280x8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5508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Рекомендации педагогам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981075"/>
            <a:ext cx="8147050" cy="4103688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используйте разные формы художественной деятельности: коллективное творчество, самостоятельную и игровую деятельность детей по освоению нетрадиционных техник изображения;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ru-RU" sz="2400" b="1" i="1" dirty="0" smtClean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в </a:t>
            </a:r>
            <a:r>
              <a:rPr lang="ru-RU" sz="2400" b="1" i="1" dirty="0" smtClean="0">
                <a:solidFill>
                  <a:schemeClr val="bg1"/>
                </a:solidFill>
              </a:rPr>
              <a:t>планировании занятий по изобразительной деятельности соблюдайте систему и преемственность использования нетрадиционных изобразительных техник, учитывая возрастные и индивидуальные способности детей;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ru-RU" sz="2400" b="1" i="1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2400" b="1" i="1" dirty="0" smtClean="0">
                <a:solidFill>
                  <a:schemeClr val="bg1"/>
                </a:solidFill>
              </a:rPr>
              <a:t>повышайте свой профессиональный уровень и мастерство через ознакомление, и овладение новыми нетрадиционными способами и приемами изображения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endParaRPr lang="ru-RU" sz="1800" dirty="0"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6835-0A22-49D1-BEC2-152E095B84D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D:\Program Files\Rjgbb\Documents and Settings\Admin\Рабочий стол\Портфель\с флешки март\картинки нетрад.рис\2009081808532840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88" y="-31750"/>
            <a:ext cx="9158288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406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Рекомендации родителям: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765175"/>
            <a:ext cx="8353425" cy="467995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1800" dirty="0" smtClean="0"/>
              <a:t>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(карандаши, краски, кисти, фломастеры, восковые карандаши и т.д.) необходимо располагать в поле зрения малыша, чтобы у него возникло желание творить;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ru-RU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знакомьте его с окружающим миром вещей, живой и неживой природой, предметами изобразительного искусства, предлагайте  рисовать все, о чем ребенок любит говорить, и беседовать с ним обо всем, что он любит рисовать;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ru-RU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критикуйте ребенка и не торопите, наоборот, время от времени стимулируйте занятия ребенка рисованием;</a:t>
            </a:r>
          </a:p>
          <a:p>
            <a:pPr marL="0" indent="0">
              <a:buClr>
                <a:srgbClr val="FFFF00"/>
              </a:buClr>
              <a:buFont typeface="Wingdings 2" pitchFamily="18" charset="2"/>
              <a:buNone/>
              <a:defRPr/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хвалите своего ребёнка, помогайте ему, доверяйте ему,         ведь ваш ребёнок индивидуален!</a:t>
            </a:r>
          </a:p>
          <a:p>
            <a:pPr>
              <a:defRPr/>
            </a:pPr>
            <a:endParaRPr lang="ru-RU" sz="1800" b="1" dirty="0" smtClean="0"/>
          </a:p>
          <a:p>
            <a:pPr marL="0" indent="0">
              <a:buFont typeface="Wingdings 2" pitchFamily="18" charset="2"/>
              <a:buNone/>
              <a:defRPr/>
            </a:pPr>
            <a:endParaRPr lang="ru-RU" sz="18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B1B60-656C-4729-837B-02E174C80CD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[WallpapersMania.nnm.ru]_vol51-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57828" y="29088"/>
            <a:ext cx="9144000" cy="6858001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Взаимодействие с родителями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2050" name="Picture 2" descr="C:\Users\1_1\Desktop\pb260758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5469"/>
            <a:ext cx="1872208" cy="263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_1\Desktop\IMG_16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00947"/>
            <a:ext cx="2773792" cy="205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СЦ_Цифра\Desktop\1665432_html_m468001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156" y="1504994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СЦ_Цифра\Desktop\0011-030-2-et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0" y="4437112"/>
            <a:ext cx="2858427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1_1\Desktop\P106013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92054"/>
            <a:ext cx="2952328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44" y="3861048"/>
            <a:ext cx="2035163" cy="22646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08920"/>
            <a:ext cx="2487310" cy="21598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757347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5786" y="1285860"/>
            <a:ext cx="7854950" cy="2359164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5400" b="1" i="1" dirty="0">
                <a:solidFill>
                  <a:srgbClr val="0070C0"/>
                </a:solidFill>
                <a:latin typeface="Book Antiqua" pitchFamily="18" charset="0"/>
              </a:rPr>
              <a:t>Ум ребенка -на кончиках его пальцев.</a:t>
            </a:r>
          </a:p>
          <a:p>
            <a:pPr algn="r"/>
            <a:r>
              <a:rPr lang="ru-RU" sz="3600" b="1" dirty="0">
                <a:solidFill>
                  <a:srgbClr val="0070C0"/>
                </a:solidFill>
                <a:latin typeface="Book Antiqua" pitchFamily="18" charset="0"/>
              </a:rPr>
              <a:t>                             </a:t>
            </a:r>
            <a:r>
              <a:rPr lang="ru-RU" sz="4000" b="1" i="1" dirty="0" err="1" smtClean="0">
                <a:solidFill>
                  <a:srgbClr val="0070C0"/>
                </a:solidFill>
                <a:latin typeface="Book Antiqua" pitchFamily="18" charset="0"/>
              </a:rPr>
              <a:t>В.И.Сухомлинский</a:t>
            </a:r>
            <a:endParaRPr lang="ru-RU" sz="5400" b="1" dirty="0" smtClean="0">
              <a:solidFill>
                <a:srgbClr val="0070C0"/>
              </a:solidFill>
            </a:endParaRPr>
          </a:p>
          <a:p>
            <a:pPr marR="0" algn="ctr"/>
            <a:r>
              <a:rPr lang="ru-RU" sz="5400" b="1" dirty="0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44A9C-7AD7-4FAD-9A7F-D0DA4585591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[WallpapersMania.nnm.ru]_vol54-0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7488832" cy="4824536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3600" b="1" i="1" dirty="0" smtClean="0">
                <a:solidFill>
                  <a:srgbClr val="7030A0"/>
                </a:solidFill>
                <a:latin typeface="DoloresCyr Black" pitchFamily="82" charset="0"/>
                <a:cs typeface="Angsana New" pitchFamily="18" charset="-34"/>
              </a:rPr>
              <a:t>«… Это правда! </a:t>
            </a:r>
          </a:p>
          <a:p>
            <a:pPr>
              <a:buNone/>
              <a:defRPr/>
            </a:pPr>
            <a:r>
              <a:rPr lang="ru-RU" sz="3600" b="1" i="1" dirty="0" smtClean="0">
                <a:solidFill>
                  <a:srgbClr val="7030A0"/>
                </a:solidFill>
                <a:latin typeface="DoloresCyr Black" pitchFamily="82" charset="0"/>
                <a:cs typeface="Angsana New" pitchFamily="18" charset="-34"/>
              </a:rPr>
              <a:t>Ну чего же тут скрывать? </a:t>
            </a:r>
          </a:p>
          <a:p>
            <a:pPr>
              <a:buNone/>
              <a:defRPr/>
            </a:pPr>
            <a:r>
              <a:rPr lang="ru-RU" sz="3600" b="1" i="1" dirty="0" smtClean="0">
                <a:solidFill>
                  <a:srgbClr val="7030A0"/>
                </a:solidFill>
                <a:latin typeface="DoloresCyr Black" pitchFamily="82" charset="0"/>
                <a:cs typeface="Angsana New" pitchFamily="18" charset="-34"/>
              </a:rPr>
              <a:t>Дети любят, очень любят рисовать! </a:t>
            </a:r>
          </a:p>
          <a:p>
            <a:pPr>
              <a:buNone/>
              <a:defRPr/>
            </a:pPr>
            <a:r>
              <a:rPr lang="ru-RU" sz="3600" b="1" i="1" dirty="0" smtClean="0">
                <a:solidFill>
                  <a:srgbClr val="7030A0"/>
                </a:solidFill>
                <a:latin typeface="DoloresCyr Black" pitchFamily="82" charset="0"/>
                <a:cs typeface="Angsana New" pitchFamily="18" charset="-34"/>
              </a:rPr>
              <a:t>На бумаге, на асфальте, на стене. </a:t>
            </a:r>
          </a:p>
          <a:p>
            <a:pPr>
              <a:buNone/>
              <a:defRPr/>
            </a:pPr>
            <a:r>
              <a:rPr lang="ru-RU" sz="3600" b="1" i="1" dirty="0" smtClean="0">
                <a:solidFill>
                  <a:srgbClr val="7030A0"/>
                </a:solidFill>
                <a:latin typeface="DoloresCyr Black" pitchFamily="82" charset="0"/>
                <a:cs typeface="Angsana New" pitchFamily="18" charset="-34"/>
              </a:rPr>
              <a:t>И в трамвае на окне….»</a:t>
            </a:r>
            <a:r>
              <a:rPr lang="ru-RU" sz="3600" b="1" i="1" dirty="0" smtClean="0">
                <a:solidFill>
                  <a:srgbClr val="7030A0"/>
                </a:solidFill>
                <a:latin typeface="Segoe Print" pitchFamily="2" charset="0"/>
                <a:cs typeface="Angsana New" pitchFamily="18" charset="-34"/>
              </a:rPr>
              <a:t> </a:t>
            </a:r>
            <a:r>
              <a:rPr lang="ru-RU" b="1" i="1" dirty="0" smtClean="0">
                <a:solidFill>
                  <a:srgbClr val="7030A0"/>
                </a:solidFill>
                <a:latin typeface="Segoe Print" pitchFamily="2" charset="0"/>
                <a:cs typeface="Angsana New" pitchFamily="18" charset="-34"/>
              </a:rPr>
              <a:t>                        </a:t>
            </a:r>
          </a:p>
          <a:p>
            <a:endParaRPr lang="ru-RU" dirty="0"/>
          </a:p>
        </p:txBody>
      </p:sp>
      <p:pic>
        <p:nvPicPr>
          <p:cNvPr id="5" name="Рисунок 4" descr="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81548" y="0"/>
            <a:ext cx="4262452" cy="3196840"/>
          </a:xfrm>
          <a:prstGeom prst="rect">
            <a:avLst/>
          </a:prstGeom>
        </p:spPr>
      </p:pic>
      <p:pic>
        <p:nvPicPr>
          <p:cNvPr id="7" name="Picture 5" descr="C:\Users\СЦ_Цифра\Desktop\IMG_38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6" y="3645024"/>
            <a:ext cx="3384376" cy="2531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</a:rPr>
              <a:t>Рисование </a:t>
            </a:r>
            <a:b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</a:rPr>
            </a:br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</a:rPr>
              <a:t>с использованием нетрадиционной техники –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14419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2C0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это рисование направленное на умение отходить от стандарта..</a:t>
            </a:r>
            <a:endParaRPr lang="ru-RU" dirty="0"/>
          </a:p>
        </p:txBody>
      </p:sp>
      <p:pic>
        <p:nvPicPr>
          <p:cNvPr id="2050" name="Picture 2" descr="C:\Users\1_1\Desktop\Богачева профильная школа\IMG_20181107_1045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58108"/>
            <a:ext cx="3456384" cy="2775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1_1\Desktop\20180131_1529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888" y="2958108"/>
            <a:ext cx="3448544" cy="2775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78581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Осмысление окружающего мира через рисование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1670" y="5715016"/>
            <a:ext cx="4357718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Осмысление окружающего мира</a:t>
            </a:r>
            <a:endParaRPr lang="ru-RU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2500306"/>
            <a:ext cx="1214446" cy="25717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Развивает зрение и движение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56" y="2500306"/>
            <a:ext cx="1214446" cy="25717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Конструирует зрительные образы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6116" y="2500306"/>
            <a:ext cx="1214446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Помогает овладеть формами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4876" y="2500306"/>
            <a:ext cx="1214446" cy="25717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Развивает чувственно-двигательную координацию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43636" y="2500306"/>
            <a:ext cx="1214446" cy="257176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Помогает постичь свойства материалов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72396" y="2500306"/>
            <a:ext cx="1214446" cy="25717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Обучает движениям, необходимым для тех или иных форм и линий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3821901" y="2107397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2643174" y="1928802"/>
            <a:ext cx="50006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1214414" y="1928802"/>
            <a:ext cx="121444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5072066" y="2071678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072198" y="2000240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643702" y="1928802"/>
            <a:ext cx="128588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V="1">
            <a:off x="3607587" y="5250669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4714876" y="5214950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5500694" y="5214950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>
            <a:off x="2571736" y="5214950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6357950" y="5214950"/>
            <a:ext cx="121444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0800000">
            <a:off x="1357290" y="5214950"/>
            <a:ext cx="100013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2285984" y="1071546"/>
            <a:ext cx="4357718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Рисование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Влияние рисования на развитие психических функций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3429000"/>
            <a:ext cx="2071702" cy="135732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Рисование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4678" y="3429000"/>
            <a:ext cx="2000264" cy="135732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Психические функции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57950" y="1500174"/>
            <a:ext cx="2428892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Память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57950" y="2285992"/>
            <a:ext cx="2428892" cy="6334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Внимание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57950" y="5929330"/>
            <a:ext cx="2428892" cy="5619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Речь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57950" y="5072074"/>
            <a:ext cx="2428892" cy="5715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Воображение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57950" y="4143380"/>
            <a:ext cx="2428892" cy="6143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Образное мышление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57950" y="3214686"/>
            <a:ext cx="2428892" cy="60484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Логическое мышление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2428860" y="3929066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429256" y="4214818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429256" y="3643314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429256" y="2928934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5072066" y="2214554"/>
            <a:ext cx="135732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5429256" y="4500570"/>
            <a:ext cx="78581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5107785" y="5107793"/>
            <a:ext cx="135732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loresCyr Black" pitchFamily="82" charset="0"/>
              </a:rPr>
              <a:t>Применение нетрадиционных техник изобразительной деятельности: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lvl="0"/>
            <a:r>
              <a:rPr lang="ru-RU" sz="4500" b="1" dirty="0" smtClean="0">
                <a:solidFill>
                  <a:srgbClr val="7030A0"/>
                </a:solidFill>
              </a:rPr>
              <a:t>способствует обогащению знаний и представлений детей о предметах и их использовании, материалах, их свойствах, способах применения;</a:t>
            </a:r>
          </a:p>
          <a:p>
            <a:pPr lvl="0"/>
            <a:endParaRPr lang="ru-RU" sz="4500" b="1" dirty="0" smtClean="0">
              <a:solidFill>
                <a:srgbClr val="7030A0"/>
              </a:solidFill>
            </a:endParaRPr>
          </a:p>
          <a:p>
            <a:pPr lvl="0"/>
            <a:r>
              <a:rPr lang="ru-RU" sz="4500" b="1" dirty="0" smtClean="0">
                <a:solidFill>
                  <a:srgbClr val="DE2222"/>
                </a:solidFill>
              </a:rPr>
              <a:t>стимулирует положительную мотивацию у ребенка, вызывает радостное настроение, снимает страх перед процессом рисования;</a:t>
            </a:r>
          </a:p>
          <a:p>
            <a:pPr lvl="0"/>
            <a:endParaRPr lang="ru-RU" sz="4500" b="1" dirty="0" smtClean="0">
              <a:solidFill>
                <a:srgbClr val="DE2222"/>
              </a:solidFill>
            </a:endParaRPr>
          </a:p>
          <a:p>
            <a:pPr lvl="0"/>
            <a:r>
              <a:rPr lang="ru-RU" sz="4500" b="1" dirty="0" smtClean="0">
                <a:solidFill>
                  <a:srgbClr val="0000CC"/>
                </a:solidFill>
              </a:rPr>
              <a:t>дает возможность экспериментировать;</a:t>
            </a:r>
          </a:p>
          <a:p>
            <a:pPr lvl="0"/>
            <a:endParaRPr lang="ru-RU" sz="4500" b="1" dirty="0" smtClean="0">
              <a:solidFill>
                <a:srgbClr val="0000CC"/>
              </a:solidFill>
            </a:endParaRPr>
          </a:p>
          <a:p>
            <a:pPr lvl="0"/>
            <a:r>
              <a:rPr lang="ru-RU" sz="4500" b="1" dirty="0" smtClean="0">
                <a:solidFill>
                  <a:srgbClr val="660066"/>
                </a:solidFill>
              </a:rPr>
              <a:t>развивает тактильную чувствительность, </a:t>
            </a:r>
            <a:r>
              <a:rPr lang="ru-RU" sz="4500" b="1" dirty="0" err="1" smtClean="0">
                <a:solidFill>
                  <a:srgbClr val="660066"/>
                </a:solidFill>
              </a:rPr>
              <a:t>цветовосприятие</a:t>
            </a:r>
            <a:r>
              <a:rPr lang="ru-RU" sz="4500" b="1" dirty="0" smtClean="0">
                <a:solidFill>
                  <a:srgbClr val="660066"/>
                </a:solidFill>
              </a:rPr>
              <a:t>;</a:t>
            </a:r>
          </a:p>
          <a:p>
            <a:pPr lvl="0"/>
            <a:endParaRPr lang="ru-RU" sz="4500" b="1" dirty="0" smtClean="0">
              <a:solidFill>
                <a:srgbClr val="660066"/>
              </a:solidFill>
            </a:endParaRPr>
          </a:p>
          <a:p>
            <a:pPr lvl="0"/>
            <a:r>
              <a:rPr lang="ru-RU" sz="4500" b="1" dirty="0" smtClean="0">
                <a:solidFill>
                  <a:srgbClr val="00B050"/>
                </a:solidFill>
              </a:rPr>
              <a:t>способствует развитию зрительно-моторной координации;</a:t>
            </a:r>
          </a:p>
          <a:p>
            <a:pPr lvl="0"/>
            <a:endParaRPr lang="ru-RU" sz="4500" b="1" dirty="0" smtClean="0">
              <a:solidFill>
                <a:srgbClr val="00B050"/>
              </a:solidFill>
            </a:endParaRPr>
          </a:p>
          <a:p>
            <a:pPr lvl="0"/>
            <a:r>
              <a:rPr lang="ru-RU" sz="4500" b="1" dirty="0" smtClean="0">
                <a:solidFill>
                  <a:srgbClr val="FF0000"/>
                </a:solidFill>
              </a:rPr>
              <a:t>не утомляет дошкольников, повышает работоспособность;</a:t>
            </a:r>
          </a:p>
          <a:p>
            <a:pPr lvl="0"/>
            <a:endParaRPr lang="ru-RU" sz="4500" b="1" dirty="0" smtClean="0">
              <a:solidFill>
                <a:srgbClr val="FF0000"/>
              </a:solidFill>
            </a:endParaRPr>
          </a:p>
          <a:p>
            <a:pPr lvl="0"/>
            <a:r>
              <a:rPr lang="ru-RU" sz="4500" b="1" dirty="0" smtClean="0">
                <a:solidFill>
                  <a:srgbClr val="7030A0"/>
                </a:solidFill>
              </a:rPr>
              <a:t>развивает нестандартность мышления, </a:t>
            </a:r>
            <a:r>
              <a:rPr lang="ru-RU" sz="4500" b="1" dirty="0" err="1" smtClean="0">
                <a:solidFill>
                  <a:srgbClr val="7030A0"/>
                </a:solidFill>
              </a:rPr>
              <a:t>раскрепощенность</a:t>
            </a:r>
            <a:r>
              <a:rPr lang="ru-RU" sz="4500" b="1" dirty="0" smtClean="0">
                <a:solidFill>
                  <a:srgbClr val="7030A0"/>
                </a:solidFill>
              </a:rPr>
              <a:t>, индивидуальность.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[WallpapersMania.nnm.ru]_vol51-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76672"/>
            <a:ext cx="6851104" cy="8806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hlink"/>
                </a:solidFill>
                <a:latin typeface="DoloresCyr Black" pitchFamily="82" charset="0"/>
              </a:rPr>
              <a:t>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Нетрадиционные способы изображения в рисовании</a:t>
            </a:r>
            <a:endParaRPr lang="ru-RU" sz="2800" dirty="0" smtClean="0">
              <a:solidFill>
                <a:schemeClr val="tx2"/>
              </a:solidFill>
            </a:endParaRPr>
          </a:p>
        </p:txBody>
      </p:sp>
      <p:sp>
        <p:nvSpPr>
          <p:cNvPr id="23" name="Oval 11"/>
          <p:cNvSpPr>
            <a:spLocks noGrp="1" noChangeArrowheads="1"/>
          </p:cNvSpPr>
          <p:nvPr>
            <p:ph idx="1"/>
          </p:nvPr>
        </p:nvSpPr>
        <p:spPr bwMode="auto">
          <a:xfrm>
            <a:off x="2051720" y="1484785"/>
            <a:ext cx="2952328" cy="5760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>
              <a:buNone/>
            </a:pPr>
            <a:r>
              <a:rPr lang="ru-RU" sz="1800" b="1" dirty="0" smtClean="0"/>
              <a:t>Тампонирование</a:t>
            </a:r>
            <a:endParaRPr lang="ru-RU" sz="1800" b="1" dirty="0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95536" y="2204864"/>
            <a:ext cx="4032250" cy="10080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latin typeface="+mj-lt"/>
              </a:rPr>
              <a:t>Рисунок своими</a:t>
            </a:r>
          </a:p>
          <a:p>
            <a:pPr algn="ctr"/>
            <a:r>
              <a:rPr lang="ru-RU" b="1" dirty="0">
                <a:latin typeface="+mj-lt"/>
              </a:rPr>
              <a:t>руками (рисование </a:t>
            </a:r>
            <a:r>
              <a:rPr lang="ru-RU" b="1" dirty="0" smtClean="0">
                <a:latin typeface="+mj-lt"/>
              </a:rPr>
              <a:t>пальцами</a:t>
            </a:r>
          </a:p>
          <a:p>
            <a:pPr algn="ctr"/>
            <a:r>
              <a:rPr lang="ru-RU" b="1" dirty="0" smtClean="0">
                <a:latin typeface="+mj-lt"/>
              </a:rPr>
              <a:t> и ладошками)</a:t>
            </a:r>
            <a:endParaRPr lang="ru-RU" b="1" dirty="0">
              <a:latin typeface="+mj-lt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5219700" y="1412874"/>
            <a:ext cx="3312740" cy="93600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/>
              <a:t>Рисование по мокрому</a:t>
            </a:r>
            <a:endParaRPr lang="ru-RU" b="1" dirty="0"/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5867400" y="2565400"/>
            <a:ext cx="3097213" cy="10080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err="1" smtClean="0"/>
              <a:t>Изонить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323850" y="3357562"/>
            <a:ext cx="3168650" cy="107954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/>
              <a:t>Рисование штампом, </a:t>
            </a:r>
          </a:p>
          <a:p>
            <a:pPr algn="ctr"/>
            <a:r>
              <a:rPr lang="ru-RU" sz="1600" b="1" dirty="0" smtClean="0"/>
              <a:t>тычковое рисование,</a:t>
            </a:r>
          </a:p>
          <a:p>
            <a:pPr algn="ctr"/>
            <a:r>
              <a:rPr lang="ru-RU" sz="1600" b="1" dirty="0" smtClean="0"/>
              <a:t>оттиск</a:t>
            </a:r>
            <a:endParaRPr lang="ru-RU" sz="1600" b="1" dirty="0"/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6786578" y="4357694"/>
            <a:ext cx="2233612" cy="71965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Монотипия</a:t>
            </a:r>
            <a:r>
              <a:rPr lang="ru-RU" dirty="0">
                <a:latin typeface="Segoe Print" pitchFamily="2" charset="0"/>
              </a:rPr>
              <a:t> 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3779912" y="4941168"/>
            <a:ext cx="1944216" cy="5760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smtClean="0"/>
              <a:t>И другое</a:t>
            </a:r>
            <a:endParaRPr lang="ru-RU" b="1" dirty="0"/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971600" y="4941168"/>
            <a:ext cx="2232223" cy="5041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err="1" smtClean="0"/>
              <a:t>Граттаж</a:t>
            </a:r>
            <a:endParaRPr lang="ru-RU" b="1" dirty="0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3131839" y="4292600"/>
            <a:ext cx="1368723" cy="6485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4860031" y="4437112"/>
            <a:ext cx="288030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6011863" y="4292600"/>
            <a:ext cx="792385" cy="2885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V="1">
            <a:off x="5940425" y="3500438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2" name="Line 17"/>
          <p:cNvSpPr>
            <a:spLocks noChangeShapeType="1"/>
          </p:cNvSpPr>
          <p:nvPr/>
        </p:nvSpPr>
        <p:spPr bwMode="auto">
          <a:xfrm flipV="1">
            <a:off x="5219701" y="2276872"/>
            <a:ext cx="720452" cy="13680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3" name="Line 18"/>
          <p:cNvSpPr>
            <a:spLocks noChangeShapeType="1"/>
          </p:cNvSpPr>
          <p:nvPr/>
        </p:nvSpPr>
        <p:spPr bwMode="auto">
          <a:xfrm flipH="1" flipV="1">
            <a:off x="4067943" y="2996952"/>
            <a:ext cx="791394" cy="7193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4" name="Line 19"/>
          <p:cNvSpPr>
            <a:spLocks noChangeShapeType="1"/>
          </p:cNvSpPr>
          <p:nvPr/>
        </p:nvSpPr>
        <p:spPr bwMode="auto">
          <a:xfrm flipH="1" flipV="1">
            <a:off x="3348038" y="3860800"/>
            <a:ext cx="10795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5" name="Oval 20"/>
          <p:cNvSpPr>
            <a:spLocks noChangeArrowheads="1"/>
          </p:cNvSpPr>
          <p:nvPr/>
        </p:nvSpPr>
        <p:spPr bwMode="auto">
          <a:xfrm>
            <a:off x="6588125" y="5516563"/>
            <a:ext cx="2305050" cy="10810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err="1" smtClean="0"/>
              <a:t>Кляксография</a:t>
            </a:r>
            <a:endParaRPr lang="ru-RU" b="1" dirty="0"/>
          </a:p>
        </p:txBody>
      </p:sp>
      <p:sp>
        <p:nvSpPr>
          <p:cNvPr id="14356" name="Line 21"/>
          <p:cNvSpPr>
            <a:spLocks noChangeShapeType="1"/>
          </p:cNvSpPr>
          <p:nvPr/>
        </p:nvSpPr>
        <p:spPr bwMode="auto">
          <a:xfrm>
            <a:off x="5795963" y="4437063"/>
            <a:ext cx="1152301" cy="1224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7" name="Oval 23"/>
          <p:cNvSpPr>
            <a:spLocks noChangeArrowheads="1"/>
          </p:cNvSpPr>
          <p:nvPr/>
        </p:nvSpPr>
        <p:spPr bwMode="auto">
          <a:xfrm>
            <a:off x="755576" y="5589240"/>
            <a:ext cx="2447925" cy="10081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/>
              <a:t>Рисование расческой, </a:t>
            </a:r>
            <a:endParaRPr lang="en-US" sz="1600" b="1" dirty="0" smtClean="0"/>
          </a:p>
          <a:p>
            <a:pPr algn="ctr"/>
            <a:r>
              <a:rPr lang="ru-RU" sz="1600" b="1" dirty="0" smtClean="0"/>
              <a:t>зубной щеткой</a:t>
            </a:r>
            <a:endParaRPr lang="ru-RU" sz="1600" b="1" dirty="0"/>
          </a:p>
        </p:txBody>
      </p:sp>
      <p:sp>
        <p:nvSpPr>
          <p:cNvPr id="14358" name="Line 24"/>
          <p:cNvSpPr>
            <a:spLocks noChangeShapeType="1"/>
          </p:cNvSpPr>
          <p:nvPr/>
        </p:nvSpPr>
        <p:spPr bwMode="auto">
          <a:xfrm flipH="1">
            <a:off x="3059113" y="4437063"/>
            <a:ext cx="165735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H="1" flipV="1">
            <a:off x="4572000" y="1988840"/>
            <a:ext cx="504056" cy="1655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3357554" y="5786454"/>
            <a:ext cx="3230669" cy="92869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/>
              <a:t>Рисование солью, крупами, </a:t>
            </a:r>
          </a:p>
          <a:p>
            <a:pPr algn="ctr"/>
            <a:r>
              <a:rPr lang="ru-RU" sz="1600" b="1" dirty="0" smtClean="0"/>
              <a:t>песком</a:t>
            </a:r>
            <a:endParaRPr lang="ru-RU" sz="1600" b="1" dirty="0"/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5724129" y="4509120"/>
            <a:ext cx="144016" cy="13681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3929058" y="3214686"/>
            <a:ext cx="2281252" cy="155098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Нетрадиционные техники изобразительной  деятельности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57752" y="60722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43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Уголок творчества </a:t>
            </a:r>
            <a:r>
              <a:rPr lang="ru-RU" sz="6000" dirty="0" smtClean="0">
                <a:solidFill>
                  <a:srgbClr val="00FF00"/>
                </a:solidFill>
                <a:latin typeface="Arial Black" pitchFamily="34" charset="0"/>
              </a:rPr>
              <a:t>»</a:t>
            </a:r>
            <a:endParaRPr lang="ru-RU" sz="6000" dirty="0">
              <a:solidFill>
                <a:srgbClr val="00FF0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5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57950" y="0"/>
            <a:ext cx="2476510" cy="1857383"/>
          </a:xfrm>
          <a:prstGeom prst="rect">
            <a:avLst/>
          </a:prstGeom>
        </p:spPr>
      </p:pic>
      <p:pic>
        <p:nvPicPr>
          <p:cNvPr id="5" name="Picture 6" descr="C:\Users\Владелец\Desktop\P10209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84784"/>
            <a:ext cx="2952328" cy="38164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3" descr="L:\DCIM\101MSDCF\DSC000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18273"/>
            <a:ext cx="4413815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857250" y="217488"/>
            <a:ext cx="792956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eaLnBrk="0" hangingPunct="0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indent="180975" algn="ctr" eaLnBrk="0" hangingPunct="0"/>
            <a:r>
              <a:rPr lang="ru-RU" sz="2400" b="1" dirty="0">
                <a:solidFill>
                  <a:srgbClr val="FFFF00"/>
                </a:solidFill>
                <a:latin typeface="Segoe Print" pitchFamily="2" charset="0"/>
                <a:cs typeface="Times New Roman" pitchFamily="18" charset="0"/>
              </a:rPr>
              <a:t>Нетрадиционные техники рисования </a:t>
            </a:r>
          </a:p>
          <a:p>
            <a:pPr indent="180975" algn="ctr" eaLnBrk="0" hangingPunct="0"/>
            <a:r>
              <a:rPr lang="ru-RU" sz="2400" b="1" dirty="0">
                <a:solidFill>
                  <a:srgbClr val="FFFF00"/>
                </a:solidFill>
                <a:latin typeface="Segoe Print" pitchFamily="2" charset="0"/>
                <a:cs typeface="Times New Roman" pitchFamily="18" charset="0"/>
              </a:rPr>
              <a:t>в разных возрастных группах детского сада</a:t>
            </a:r>
            <a:endParaRPr lang="ru-RU" sz="2400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500063" y="857250"/>
            <a:ext cx="45005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180975" algn="l"/>
              </a:tabLst>
              <a:defRPr/>
            </a:pPr>
            <a:endParaRPr lang="ru-RU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180975" algn="l"/>
              </a:tabLst>
              <a:defRPr/>
            </a:pPr>
            <a:endParaRPr lang="ru-RU" b="1" u="sng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180975" algn="l"/>
              </a:tabLst>
              <a:defRPr/>
            </a:pPr>
            <a:r>
              <a:rPr lang="ru-RU" b="1" u="sng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Младшая группа (2-4 года)</a:t>
            </a:r>
            <a:endParaRPr lang="ru-RU" dirty="0">
              <a:solidFill>
                <a:schemeClr val="tx1">
                  <a:lumMod val="75000"/>
                </a:schemeClr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180975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 жесткой полусухой кистью 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180975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пальчиком 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180975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ладошкой 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180975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рисование ватной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палочкой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180975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оттиск пробкой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4786314" y="1142984"/>
            <a:ext cx="42148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b="1" u="sng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u="sng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группа (4-5 лет)</a:t>
            </a:r>
            <a:endParaRPr lang="ru-RU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оттиск поролоном 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Печать листьями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восковые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мелки + акварель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свеча +акварель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рисование мятой бумагой</a:t>
            </a: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монотипия предметная </a:t>
            </a:r>
          </a:p>
        </p:txBody>
      </p:sp>
      <p:sp>
        <p:nvSpPr>
          <p:cNvPr id="24581" name="Прямоугольник 6"/>
          <p:cNvSpPr>
            <a:spLocks noChangeArrowheads="1"/>
          </p:cNvSpPr>
          <p:nvPr/>
        </p:nvSpPr>
        <p:spPr bwMode="auto">
          <a:xfrm>
            <a:off x="2857488" y="3429000"/>
            <a:ext cx="521493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368300" algn="l"/>
              </a:tabLst>
              <a:defRPr/>
            </a:pPr>
            <a:endParaRPr lang="ru-RU" b="1" u="sng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368300" algn="l"/>
              </a:tabLst>
              <a:defRPr/>
            </a:pPr>
            <a:r>
              <a:rPr lang="ru-RU" b="1" u="sng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Старшая и подготовительная группа (5-7 лет)</a:t>
            </a:r>
            <a:endParaRPr lang="ru-RU" dirty="0">
              <a:solidFill>
                <a:schemeClr val="tx1">
                  <a:lumMod val="75000"/>
                </a:schemeClr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368300" algn="l"/>
              </a:tabLst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монотипия пейзажная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3683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рисование зубной щеткой 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368300" algn="l"/>
              </a:tabLst>
              <a:defRPr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набрызг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368300" algn="l"/>
              </a:tabLst>
              <a:defRPr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трубочкой 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368300" algn="l"/>
              </a:tabLst>
              <a:defRPr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граттаж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черно- белый, цветной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3683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нитками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Font typeface="Wingdings" pitchFamily="2" charset="2"/>
              <a:buChar char="v"/>
              <a:tabLst>
                <a:tab pos="368300" algn="l"/>
              </a:tabLs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солью, рисование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манной крупой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6F49AF-1D87-48F1-8DA1-7EA3423163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2833</TotalTime>
  <Words>522</Words>
  <Application>Microsoft Office PowerPoint</Application>
  <PresentationFormat>Экран (4:3)</PresentationFormat>
  <Paragraphs>112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 дошкольное образовательное учреждение «Детский сад общеразвивающего вида №30» </vt:lpstr>
      <vt:lpstr>Презентация PowerPoint</vt:lpstr>
      <vt:lpstr>Рисование  с использованием нетрадиционной техники – </vt:lpstr>
      <vt:lpstr>Осмысление окружающего мира через рисование</vt:lpstr>
      <vt:lpstr>Влияние рисования на развитие психических функций</vt:lpstr>
      <vt:lpstr>Применение нетрадиционных техник изобразительной деятельности:</vt:lpstr>
      <vt:lpstr> Нетрадиционные способы изображения в рисовании</vt:lpstr>
      <vt:lpstr>Уголок творчества »</vt:lpstr>
      <vt:lpstr>Презентация PowerPoint</vt:lpstr>
      <vt:lpstr> Использование нетрадиционных игр на развитие сенсорики и моторики</vt:lpstr>
      <vt:lpstr>Рекомендации педагогам</vt:lpstr>
      <vt:lpstr>Рекомендации родителям:</vt:lpstr>
      <vt:lpstr>Взаимодействие с родителями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Нетрадиционная техника рисования</dc:title>
  <dc:creator>Dima</dc:creator>
  <cp:lastModifiedBy>1_1</cp:lastModifiedBy>
  <cp:revision>252</cp:revision>
  <dcterms:created xsi:type="dcterms:W3CDTF">2012-12-08T09:19:48Z</dcterms:created>
  <dcterms:modified xsi:type="dcterms:W3CDTF">2018-11-07T10:04:25Z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TC300079979990</vt:lpwstr>
  </property>
</Properties>
</file>