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66" r:id="rId5"/>
    <p:sldId id="257" r:id="rId6"/>
    <p:sldId id="273" r:id="rId7"/>
    <p:sldId id="258" r:id="rId8"/>
    <p:sldId id="259" r:id="rId9"/>
    <p:sldId id="267" r:id="rId10"/>
    <p:sldId id="260" r:id="rId11"/>
    <p:sldId id="261" r:id="rId12"/>
    <p:sldId id="272" r:id="rId13"/>
    <p:sldId id="263" r:id="rId14"/>
    <p:sldId id="264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>
      <p:cViewPr varScale="1">
        <p:scale>
          <a:sx n="89" d="100"/>
          <a:sy n="89" d="100"/>
        </p:scale>
        <p:origin x="1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163E5-09F6-4AC4-8B98-9F2F962FB2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B13CB4-5994-4D90-812E-C571F3B46D2E}">
      <dgm:prSet/>
      <dgm:spPr/>
      <dgm:t>
        <a:bodyPr/>
        <a:lstStyle/>
        <a:p>
          <a:pPr rtl="0"/>
          <a:r>
            <a:rPr lang="ru-RU" b="1" i="1" dirty="0" smtClean="0"/>
            <a:t>Актуальность данной работы заключается в том, чтобы выявить какую роль играет речь в становлении личности ребенка дошкольника. Речь и язык является важным средством человеческого общения, познания мира и себя, приобщает к духовным ценностям, а также является главным элементом в обучении и воспитании.</a:t>
          </a:r>
          <a:endParaRPr lang="ru-RU" b="1" i="1" dirty="0"/>
        </a:p>
      </dgm:t>
    </dgm:pt>
    <dgm:pt modelId="{E56057F1-C096-40FD-9907-A6945D57BF81}" type="parTrans" cxnId="{26C0B6BC-4A84-4DF5-9E99-581ABFF3F3BA}">
      <dgm:prSet/>
      <dgm:spPr/>
      <dgm:t>
        <a:bodyPr/>
        <a:lstStyle/>
        <a:p>
          <a:endParaRPr lang="ru-RU"/>
        </a:p>
      </dgm:t>
    </dgm:pt>
    <dgm:pt modelId="{150E8558-0294-4479-9960-BE91175B99E6}" type="sibTrans" cxnId="{26C0B6BC-4A84-4DF5-9E99-581ABFF3F3BA}">
      <dgm:prSet/>
      <dgm:spPr/>
      <dgm:t>
        <a:bodyPr/>
        <a:lstStyle/>
        <a:p>
          <a:endParaRPr lang="ru-RU"/>
        </a:p>
      </dgm:t>
    </dgm:pt>
    <dgm:pt modelId="{42357F76-D30F-4BA5-87E5-501B6B66F910}">
      <dgm:prSet/>
      <dgm:spPr/>
      <dgm:t>
        <a:bodyPr/>
        <a:lstStyle/>
        <a:p>
          <a:pPr rtl="0"/>
          <a:r>
            <a:rPr lang="ru-RU" b="1" i="1" dirty="0" smtClean="0"/>
            <a:t>В данной работе затронута проблема развития речи в дошкольном возрасте и игровой деятельности, так как данный вид деятельности является главным. Причиной необходимости развития речи в дошкольном возрасте является потребность ребенка в общении с окружающими его людьми. Для того чтобы речь дошкольника была понятна другим ее необходимо развивать. Для развития речи у дошкольников необходимо проводить всевозможные игры, разрабатывать методики проведения игр, и самое главное заинтересовать ребенка в игровую деятельность. </a:t>
          </a:r>
          <a:endParaRPr lang="ru-RU" b="1" i="1" dirty="0"/>
        </a:p>
      </dgm:t>
    </dgm:pt>
    <dgm:pt modelId="{8C787D42-801A-4FCF-B6B7-82B3A5CBE81B}" type="parTrans" cxnId="{7F241863-6668-4D01-AD65-6D0EE3C54B81}">
      <dgm:prSet/>
      <dgm:spPr/>
    </dgm:pt>
    <dgm:pt modelId="{F5E089E8-C51F-40BD-AC92-748A1D3DFDA0}" type="sibTrans" cxnId="{7F241863-6668-4D01-AD65-6D0EE3C54B81}">
      <dgm:prSet/>
      <dgm:spPr/>
    </dgm:pt>
    <dgm:pt modelId="{A67734FE-15CA-4BA6-AB68-9A6D92ED92B3}" type="pres">
      <dgm:prSet presAssocID="{B1F163E5-09F6-4AC4-8B98-9F2F962FB2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90BF9-B489-45F2-9EAD-7E5A3543656E}" type="pres">
      <dgm:prSet presAssocID="{34B13CB4-5994-4D90-812E-C571F3B46D2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EEC59-DAA2-46E4-B4D5-7C92ED3D0B7B}" type="pres">
      <dgm:prSet presAssocID="{150E8558-0294-4479-9960-BE91175B99E6}" presName="spacer" presStyleCnt="0"/>
      <dgm:spPr/>
    </dgm:pt>
    <dgm:pt modelId="{6FED8A01-6BE7-4A64-B235-5BF297DB4265}" type="pres">
      <dgm:prSet presAssocID="{42357F76-D30F-4BA5-87E5-501B6B66F91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C0B6BC-4A84-4DF5-9E99-581ABFF3F3BA}" srcId="{B1F163E5-09F6-4AC4-8B98-9F2F962FB2BE}" destId="{34B13CB4-5994-4D90-812E-C571F3B46D2E}" srcOrd="0" destOrd="0" parTransId="{E56057F1-C096-40FD-9907-A6945D57BF81}" sibTransId="{150E8558-0294-4479-9960-BE91175B99E6}"/>
    <dgm:cxn modelId="{3F1B91C9-0E6D-4C95-AF84-D179A6481FEE}" type="presOf" srcId="{34B13CB4-5994-4D90-812E-C571F3B46D2E}" destId="{46590BF9-B489-45F2-9EAD-7E5A3543656E}" srcOrd="0" destOrd="0" presId="urn:microsoft.com/office/officeart/2005/8/layout/vList2"/>
    <dgm:cxn modelId="{7F241863-6668-4D01-AD65-6D0EE3C54B81}" srcId="{B1F163E5-09F6-4AC4-8B98-9F2F962FB2BE}" destId="{42357F76-D30F-4BA5-87E5-501B6B66F910}" srcOrd="1" destOrd="0" parTransId="{8C787D42-801A-4FCF-B6B7-82B3A5CBE81B}" sibTransId="{F5E089E8-C51F-40BD-AC92-748A1D3DFDA0}"/>
    <dgm:cxn modelId="{4E1A4A4B-5B14-463C-8961-005FF9A8EBAA}" type="presOf" srcId="{B1F163E5-09F6-4AC4-8B98-9F2F962FB2BE}" destId="{A67734FE-15CA-4BA6-AB68-9A6D92ED92B3}" srcOrd="0" destOrd="0" presId="urn:microsoft.com/office/officeart/2005/8/layout/vList2"/>
    <dgm:cxn modelId="{A77C26EB-E970-4C8C-88D7-56C1195EA299}" type="presOf" srcId="{42357F76-D30F-4BA5-87E5-501B6B66F910}" destId="{6FED8A01-6BE7-4A64-B235-5BF297DB4265}" srcOrd="0" destOrd="0" presId="urn:microsoft.com/office/officeart/2005/8/layout/vList2"/>
    <dgm:cxn modelId="{AE2E3155-95E2-4C07-A3A8-3F19AF27C699}" type="presParOf" srcId="{A67734FE-15CA-4BA6-AB68-9A6D92ED92B3}" destId="{46590BF9-B489-45F2-9EAD-7E5A3543656E}" srcOrd="0" destOrd="0" presId="urn:microsoft.com/office/officeart/2005/8/layout/vList2"/>
    <dgm:cxn modelId="{080E6170-5B76-45EA-A51A-60718CABEBC1}" type="presParOf" srcId="{A67734FE-15CA-4BA6-AB68-9A6D92ED92B3}" destId="{336EEC59-DAA2-46E4-B4D5-7C92ED3D0B7B}" srcOrd="1" destOrd="0" presId="urn:microsoft.com/office/officeart/2005/8/layout/vList2"/>
    <dgm:cxn modelId="{DE1CA8F4-0839-4721-A4A1-A5BAF546510F}" type="presParOf" srcId="{A67734FE-15CA-4BA6-AB68-9A6D92ED92B3}" destId="{6FED8A01-6BE7-4A64-B235-5BF297DB426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1EA2B-0BE8-4F5E-9F9A-0B78E760F5F5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D8C9E31-CDCF-43AB-B817-68BEF2332C58}">
      <dgm:prSet phldrT="[Текст]"/>
      <dgm:spPr/>
      <dgm:t>
        <a:bodyPr/>
        <a:lstStyle/>
        <a:p>
          <a:pPr algn="ctr"/>
          <a:r>
            <a:rPr lang="ru-RU" dirty="0" smtClean="0"/>
            <a:t>Новизна опыта заключается в том, что игра - является одним из наиболее действенных средством развития речи детей дошкольного возраста. Так как игра это доступный, полезный и эффективный метод развития речи. И поскольку процесс развития речи предполагает освоение не только содержательной, но и образной, эмоциональной стороны языка, я считаю применение игр позволяет повысить эффективность обучения и развития детей.</a:t>
          </a:r>
          <a:endParaRPr lang="ru-RU" dirty="0"/>
        </a:p>
      </dgm:t>
    </dgm:pt>
    <dgm:pt modelId="{AFCC70FA-78AF-4386-8CB4-0FBC867E0423}" type="parTrans" cxnId="{4EBDA72E-2857-444B-A749-FEE2D96B9F5A}">
      <dgm:prSet/>
      <dgm:spPr/>
      <dgm:t>
        <a:bodyPr/>
        <a:lstStyle/>
        <a:p>
          <a:endParaRPr lang="ru-RU"/>
        </a:p>
      </dgm:t>
    </dgm:pt>
    <dgm:pt modelId="{D6E6ECD7-C194-4C8D-831A-5D70C2620B76}" type="sibTrans" cxnId="{4EBDA72E-2857-444B-A749-FEE2D96B9F5A}">
      <dgm:prSet/>
      <dgm:spPr/>
      <dgm:t>
        <a:bodyPr/>
        <a:lstStyle/>
        <a:p>
          <a:endParaRPr lang="ru-RU"/>
        </a:p>
      </dgm:t>
    </dgm:pt>
    <dgm:pt modelId="{237E62E7-48F0-4772-8F35-E37FA55C4FC3}" type="pres">
      <dgm:prSet presAssocID="{F681EA2B-0BE8-4F5E-9F9A-0B78E760F5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F73E6E-2705-4D20-AFBD-AAB979E2EA3B}" type="pres">
      <dgm:prSet presAssocID="{DD8C9E31-CDCF-43AB-B817-68BEF2332C58}" presName="parentText" presStyleLbl="node1" presStyleIdx="0" presStyleCnt="1" custLinFactNeighborX="-348" custLinFactNeighborY="-131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BDA72E-2857-444B-A749-FEE2D96B9F5A}" srcId="{F681EA2B-0BE8-4F5E-9F9A-0B78E760F5F5}" destId="{DD8C9E31-CDCF-43AB-B817-68BEF2332C58}" srcOrd="0" destOrd="0" parTransId="{AFCC70FA-78AF-4386-8CB4-0FBC867E0423}" sibTransId="{D6E6ECD7-C194-4C8D-831A-5D70C2620B76}"/>
    <dgm:cxn modelId="{8992D9EA-C087-4538-90F6-AB9F5F004BEA}" type="presOf" srcId="{F681EA2B-0BE8-4F5E-9F9A-0B78E760F5F5}" destId="{237E62E7-48F0-4772-8F35-E37FA55C4FC3}" srcOrd="0" destOrd="0" presId="urn:microsoft.com/office/officeart/2005/8/layout/vList2"/>
    <dgm:cxn modelId="{EAFF0CC2-4E78-45A6-9F1B-8B98C03FB117}" type="presOf" srcId="{DD8C9E31-CDCF-43AB-B817-68BEF2332C58}" destId="{45F73E6E-2705-4D20-AFBD-AAB979E2EA3B}" srcOrd="0" destOrd="0" presId="urn:microsoft.com/office/officeart/2005/8/layout/vList2"/>
    <dgm:cxn modelId="{7E8C3993-8AAC-496A-8052-1584B624F591}" type="presParOf" srcId="{237E62E7-48F0-4772-8F35-E37FA55C4FC3}" destId="{45F73E6E-2705-4D20-AFBD-AAB979E2EA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BB17F-929B-4DB1-A6A5-331110A875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388401-0EFE-4BC7-B8F0-7D6EAFC9AEE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</a:rPr>
            <a:t>Обогащением активного словаря детей и его активизацией, совершенствованием диалогической и монологической речи. Обеспечением развития речевого аппарата, мимической мускулатуры, дыхательной системы.</a:t>
          </a:r>
          <a:endParaRPr lang="ru-RU" sz="1800" b="1" i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35F8AB1-0CEF-41C7-ACA1-8ED4ECC5BAE5}" type="parTrans" cxnId="{763F60EC-28BD-44C1-976D-7E5169F471ED}">
      <dgm:prSet/>
      <dgm:spPr/>
      <dgm:t>
        <a:bodyPr/>
        <a:lstStyle/>
        <a:p>
          <a:endParaRPr lang="ru-RU"/>
        </a:p>
      </dgm:t>
    </dgm:pt>
    <dgm:pt modelId="{DDEFEC30-7F0C-4818-B122-0FE0F9C9D4B3}" type="sibTrans" cxnId="{763F60EC-28BD-44C1-976D-7E5169F471ED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00A429E-2985-4BC1-BCCD-31A364B1DAD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Развивать способность наблюдать, узнавать разнообразные предметы, явления, действия и обозначать их словом</a:t>
          </a:r>
          <a:endParaRPr lang="ru-RU" sz="1800" b="1" i="1" dirty="0">
            <a:latin typeface="+mn-lt"/>
          </a:endParaRPr>
        </a:p>
      </dgm:t>
    </dgm:pt>
    <dgm:pt modelId="{B8C88D62-C1BF-4D91-9984-7CA7588CFD94}" type="parTrans" cxnId="{E12BDE11-7710-444D-81B4-0785A0D3CA9B}">
      <dgm:prSet/>
      <dgm:spPr/>
      <dgm:t>
        <a:bodyPr/>
        <a:lstStyle/>
        <a:p>
          <a:endParaRPr lang="ru-RU"/>
        </a:p>
      </dgm:t>
    </dgm:pt>
    <dgm:pt modelId="{CD22F798-8754-4B5B-8E51-EFCD0020F24F}" type="sibTrans" cxnId="{E12BDE11-7710-444D-81B4-0785A0D3CA9B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ru-RU"/>
        </a:p>
      </dgm:t>
    </dgm:pt>
    <dgm:pt modelId="{095DF9F4-4B7C-4362-8F29-BDA42958045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</a:rPr>
            <a:t>Обеспечением развития у ребёнка чувства уверенности в себе, в своих силах, </a:t>
          </a:r>
          <a:r>
            <a:rPr lang="ru-RU" sz="1800" b="1" i="1" dirty="0" err="1" smtClean="0">
              <a:solidFill>
                <a:schemeClr val="tx1"/>
              </a:solidFill>
            </a:rPr>
            <a:t>реализованности</a:t>
          </a:r>
          <a:r>
            <a:rPr lang="ru-RU" sz="1800" b="1" i="1" dirty="0" smtClean="0">
              <a:solidFill>
                <a:schemeClr val="tx1"/>
              </a:solidFill>
            </a:rPr>
            <a:t> своих возможностей, настойчивости в достижении целей.</a:t>
          </a:r>
          <a:endParaRPr lang="ru-RU" sz="1800" b="1" i="1" dirty="0">
            <a:solidFill>
              <a:schemeClr val="tx1"/>
            </a:solidFill>
            <a:latin typeface="+mn-lt"/>
          </a:endParaRPr>
        </a:p>
      </dgm:t>
    </dgm:pt>
    <dgm:pt modelId="{D1CE96DC-BDC2-4B85-AB5C-A0674817F71E}" type="parTrans" cxnId="{64634907-F4E5-46F3-A589-D7E59891D962}">
      <dgm:prSet/>
      <dgm:spPr/>
      <dgm:t>
        <a:bodyPr/>
        <a:lstStyle/>
        <a:p>
          <a:endParaRPr lang="ru-RU"/>
        </a:p>
      </dgm:t>
    </dgm:pt>
    <dgm:pt modelId="{1D2B27F9-3475-4C63-B5A3-EA530AA0AFFD}" type="sibTrans" cxnId="{64634907-F4E5-46F3-A589-D7E59891D962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endParaRPr lang="ru-RU"/>
        </a:p>
      </dgm:t>
    </dgm:pt>
    <dgm:pt modelId="{0B85B43D-61A0-46E5-81F4-5134D7CE4141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800" b="1" i="1" dirty="0" smtClean="0">
              <a:solidFill>
                <a:schemeClr val="tx1"/>
              </a:solidFill>
            </a:rPr>
            <a:t>Рассмотреть особенности игровой деятельности в условиях детского дошкольного </a:t>
          </a:r>
          <a:r>
            <a:rPr lang="ru-RU" sz="1800" b="1" i="1" dirty="0" smtClean="0">
              <a:solidFill>
                <a:schemeClr val="tx1"/>
              </a:solidFill>
            </a:rPr>
            <a:t>учреждения. </a:t>
          </a:r>
          <a:r>
            <a:rPr lang="ru-RU" sz="1800" b="1" i="1" dirty="0" smtClean="0">
              <a:solidFill>
                <a:schemeClr val="tx1"/>
              </a:solidFill>
            </a:rPr>
            <a:t>Пробуждением чувства доброжелательного отношения, желания общаться друг с другом, умения вести </a:t>
          </a:r>
          <a:r>
            <a:rPr lang="ru-RU" sz="2000" b="1" i="1" dirty="0" smtClean="0">
              <a:solidFill>
                <a:schemeClr val="tx1"/>
              </a:solidFill>
            </a:rPr>
            <a:t>себя в коллективе сверстников.</a:t>
          </a:r>
          <a:endParaRPr lang="ru-RU" sz="2000" b="1" i="1" dirty="0">
            <a:solidFill>
              <a:schemeClr val="tx1"/>
            </a:solidFill>
          </a:endParaRPr>
        </a:p>
      </dgm:t>
    </dgm:pt>
    <dgm:pt modelId="{DAB8A31F-9833-4F15-AC9E-F1137524174A}" type="parTrans" cxnId="{94DC2476-136A-415F-90D7-2DA1C5EF28D7}">
      <dgm:prSet/>
      <dgm:spPr/>
      <dgm:t>
        <a:bodyPr/>
        <a:lstStyle/>
        <a:p>
          <a:endParaRPr lang="ru-RU"/>
        </a:p>
      </dgm:t>
    </dgm:pt>
    <dgm:pt modelId="{9562215D-37F2-445F-A66B-98AAEEF6DEB3}" type="sibTrans" cxnId="{94DC2476-136A-415F-90D7-2DA1C5EF28D7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145EC534-DE0A-490D-904E-644EE2707F10}">
      <dgm:prSet/>
      <dgm:spPr/>
    </dgm:pt>
    <dgm:pt modelId="{DC41F0B9-4526-4574-8462-55B513BE5B67}" type="parTrans" cxnId="{24D54640-5DF9-4F35-B5A7-71E6EBACDBCA}">
      <dgm:prSet/>
      <dgm:spPr/>
      <dgm:t>
        <a:bodyPr/>
        <a:lstStyle/>
        <a:p>
          <a:endParaRPr lang="ru-RU"/>
        </a:p>
      </dgm:t>
    </dgm:pt>
    <dgm:pt modelId="{BF9AFDDA-113B-416F-B8DE-737ABBE5FB4F}" type="sibTrans" cxnId="{24D54640-5DF9-4F35-B5A7-71E6EBACDBCA}">
      <dgm:prSet/>
      <dgm:spPr/>
      <dgm:t>
        <a:bodyPr/>
        <a:lstStyle/>
        <a:p>
          <a:endParaRPr lang="ru-RU"/>
        </a:p>
      </dgm:t>
    </dgm:pt>
    <dgm:pt modelId="{97985682-045A-476A-9E6F-A75E254105E4}">
      <dgm:prSet/>
      <dgm:spPr/>
    </dgm:pt>
    <dgm:pt modelId="{60A26676-1681-4AD0-A789-07C5CDE8B3E8}" type="parTrans" cxnId="{BA50087D-08B3-4F96-B591-AF9F1027358D}">
      <dgm:prSet/>
      <dgm:spPr/>
      <dgm:t>
        <a:bodyPr/>
        <a:lstStyle/>
        <a:p>
          <a:endParaRPr lang="ru-RU"/>
        </a:p>
      </dgm:t>
    </dgm:pt>
    <dgm:pt modelId="{4FFBFBC1-14C4-40D5-9EC7-FB35250F13BF}" type="sibTrans" cxnId="{BA50087D-08B3-4F96-B591-AF9F1027358D}">
      <dgm:prSet/>
      <dgm:spPr/>
      <dgm:t>
        <a:bodyPr/>
        <a:lstStyle/>
        <a:p>
          <a:endParaRPr lang="ru-RU"/>
        </a:p>
      </dgm:t>
    </dgm:pt>
    <dgm:pt modelId="{EB7C5252-AB77-48D7-94E7-B25294956A9A}">
      <dgm:prSet/>
      <dgm:spPr/>
    </dgm:pt>
    <dgm:pt modelId="{ABB196F8-9CB8-4993-918E-B4185EDFA6B8}" type="parTrans" cxnId="{0E8D82E1-1CA0-4EBB-A7E9-4C67761AE271}">
      <dgm:prSet/>
      <dgm:spPr/>
      <dgm:t>
        <a:bodyPr/>
        <a:lstStyle/>
        <a:p>
          <a:endParaRPr lang="ru-RU"/>
        </a:p>
      </dgm:t>
    </dgm:pt>
    <dgm:pt modelId="{D3928932-7D8E-4D9F-B769-9B4E88DC6AA5}" type="sibTrans" cxnId="{0E8D82E1-1CA0-4EBB-A7E9-4C67761AE271}">
      <dgm:prSet/>
      <dgm:spPr/>
      <dgm:t>
        <a:bodyPr/>
        <a:lstStyle/>
        <a:p>
          <a:endParaRPr lang="ru-RU"/>
        </a:p>
      </dgm:t>
    </dgm:pt>
    <dgm:pt modelId="{CA86CED7-C404-4F75-AE0B-4848B80BC10B}">
      <dgm:prSet/>
      <dgm:spPr/>
    </dgm:pt>
    <dgm:pt modelId="{E9E1FDEA-9276-43F4-B101-5B91F6F44323}" type="parTrans" cxnId="{1F65BB15-91FB-47A2-8CDE-8372B5EF4184}">
      <dgm:prSet/>
      <dgm:spPr/>
      <dgm:t>
        <a:bodyPr/>
        <a:lstStyle/>
        <a:p>
          <a:endParaRPr lang="ru-RU"/>
        </a:p>
      </dgm:t>
    </dgm:pt>
    <dgm:pt modelId="{B81B84CE-6DFA-4BC0-9E16-34F413F1D5B6}" type="sibTrans" cxnId="{1F65BB15-91FB-47A2-8CDE-8372B5EF4184}">
      <dgm:prSet/>
      <dgm:spPr/>
      <dgm:t>
        <a:bodyPr/>
        <a:lstStyle/>
        <a:p>
          <a:endParaRPr lang="ru-RU"/>
        </a:p>
      </dgm:t>
    </dgm:pt>
    <dgm:pt modelId="{75DE0C38-41D0-47B8-AA0D-ED7AD6D76F97}">
      <dgm:prSet custT="1"/>
      <dgm:spPr/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Содействие развитию таких психических процессов, как восприятие, образное мышление, творческое воображение, память</a:t>
          </a:r>
          <a:r>
            <a:rPr lang="ru-RU" sz="1900" b="1" i="1" dirty="0" smtClean="0">
              <a:solidFill>
                <a:schemeClr val="tx1"/>
              </a:solidFill>
            </a:rPr>
            <a:t>.</a:t>
          </a:r>
          <a:endParaRPr lang="ru-RU" sz="1900" b="1" i="1" dirty="0">
            <a:solidFill>
              <a:schemeClr val="tx1"/>
            </a:solidFill>
          </a:endParaRPr>
        </a:p>
      </dgm:t>
    </dgm:pt>
    <dgm:pt modelId="{4C70B9FF-0A9A-4A2C-BD00-D70A9D442786}" type="parTrans" cxnId="{C5AC644A-05E1-4CC5-B79B-ABE480E0B937}">
      <dgm:prSet/>
      <dgm:spPr/>
      <dgm:t>
        <a:bodyPr/>
        <a:lstStyle/>
        <a:p>
          <a:endParaRPr lang="ru-RU"/>
        </a:p>
      </dgm:t>
    </dgm:pt>
    <dgm:pt modelId="{CC1EFF75-8148-476E-81A2-D2243042AD17}" type="sibTrans" cxnId="{C5AC644A-05E1-4CC5-B79B-ABE480E0B937}">
      <dgm:prSet/>
      <dgm:spPr/>
      <dgm:t>
        <a:bodyPr/>
        <a:lstStyle/>
        <a:p>
          <a:endParaRPr lang="ru-RU"/>
        </a:p>
      </dgm:t>
    </dgm:pt>
    <dgm:pt modelId="{D6FAB392-1D1E-41C5-854F-3F6347FE832D}">
      <dgm:prSet/>
      <dgm:spPr/>
    </dgm:pt>
    <dgm:pt modelId="{54513036-2042-460A-8C41-9AB16FE86901}" type="parTrans" cxnId="{EFCC4303-8A48-43C6-BF0D-D8D6D103C5DB}">
      <dgm:prSet/>
      <dgm:spPr/>
      <dgm:t>
        <a:bodyPr/>
        <a:lstStyle/>
        <a:p>
          <a:endParaRPr lang="ru-RU"/>
        </a:p>
      </dgm:t>
    </dgm:pt>
    <dgm:pt modelId="{285926F2-3D43-49B0-A5BE-C73F65E0FA2C}" type="sibTrans" cxnId="{EFCC4303-8A48-43C6-BF0D-D8D6D103C5DB}">
      <dgm:prSet/>
      <dgm:spPr/>
      <dgm:t>
        <a:bodyPr/>
        <a:lstStyle/>
        <a:p>
          <a:endParaRPr lang="ru-RU"/>
        </a:p>
      </dgm:t>
    </dgm:pt>
    <dgm:pt modelId="{6077DD55-01BB-4070-9569-F263EFC43484}" type="pres">
      <dgm:prSet presAssocID="{8F1BB17F-929B-4DB1-A6A5-331110A875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722654-9156-4AA3-89F7-2418FCEA8904}" type="pres">
      <dgm:prSet presAssocID="{8F1BB17F-929B-4DB1-A6A5-331110A8758B}" presName="dummyMaxCanvas" presStyleCnt="0">
        <dgm:presLayoutVars/>
      </dgm:prSet>
      <dgm:spPr/>
    </dgm:pt>
    <dgm:pt modelId="{1ADEF027-2E88-4D69-ABB7-C6E6AB1D79BF}" type="pres">
      <dgm:prSet presAssocID="{8F1BB17F-929B-4DB1-A6A5-331110A8758B}" presName="FiveNodes_1" presStyleLbl="node1" presStyleIdx="0" presStyleCnt="5" custScaleX="109300" custScaleY="183082" custLinFactNeighborX="684" custLinFactNeighborY="-2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EFD88-14BB-4914-8D3C-76F84389E6A0}" type="pres">
      <dgm:prSet presAssocID="{8F1BB17F-929B-4DB1-A6A5-331110A8758B}" presName="FiveNodes_2" presStyleLbl="node1" presStyleIdx="1" presStyleCnt="5" custScaleX="121332" custScaleY="147769" custLinFactNeighborX="-5840" custLinFactNeighborY="2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C3FB-289C-45AD-842A-435DE8A37E6A}" type="pres">
      <dgm:prSet presAssocID="{8F1BB17F-929B-4DB1-A6A5-331110A8758B}" presName="FiveNodes_3" presStyleLbl="node1" presStyleIdx="2" presStyleCnt="5" custScaleX="120506" custScaleY="138293" custLinFactNeighborX="10189" custLinFactNeighborY="38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4FABF-78C5-494C-8A62-875CFDF02433}" type="pres">
      <dgm:prSet presAssocID="{8F1BB17F-929B-4DB1-A6A5-331110A8758B}" presName="FiveNodes_4" presStyleLbl="node1" presStyleIdx="3" presStyleCnt="5" custLinFactNeighborX="1602" custLinFactNeighborY="12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B4892D-A8A5-47AC-A0F7-7B9AF931CDFB}" type="pres">
      <dgm:prSet presAssocID="{8F1BB17F-929B-4DB1-A6A5-331110A8758B}" presName="FiveNodes_5" presStyleLbl="node1" presStyleIdx="4" presStyleCnt="5" custLinFactNeighborX="1105" custLinFactNeighborY="-4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9AE47-0DB9-4226-B38A-D3AAA556A5DA}" type="pres">
      <dgm:prSet presAssocID="{8F1BB17F-929B-4DB1-A6A5-331110A875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F3CEA-7C1B-4777-B8CA-934FF69E5856}" type="pres">
      <dgm:prSet presAssocID="{8F1BB17F-929B-4DB1-A6A5-331110A875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D01B-9E64-456A-9E90-18535D192F8A}" type="pres">
      <dgm:prSet presAssocID="{8F1BB17F-929B-4DB1-A6A5-331110A875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10B08-F6B8-4FDE-B40B-77A3E52A0614}" type="pres">
      <dgm:prSet presAssocID="{8F1BB17F-929B-4DB1-A6A5-331110A875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44E92-CFAA-43DA-B6AC-2DA358BFE1CA}" type="pres">
      <dgm:prSet presAssocID="{8F1BB17F-929B-4DB1-A6A5-331110A875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F7C63-8070-4908-9B1F-1250D2B9AB91}" type="pres">
      <dgm:prSet presAssocID="{8F1BB17F-929B-4DB1-A6A5-331110A875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D6B73-FA0A-4F07-936F-0923CF50330D}" type="pres">
      <dgm:prSet presAssocID="{8F1BB17F-929B-4DB1-A6A5-331110A875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13E4D-5081-48BE-B415-54376B8A909F}" type="pres">
      <dgm:prSet presAssocID="{8F1BB17F-929B-4DB1-A6A5-331110A875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67DCA-88BA-4EA7-ACA1-B3E797CCDD2A}" type="pres">
      <dgm:prSet presAssocID="{8F1BB17F-929B-4DB1-A6A5-331110A875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C4303-8A48-43C6-BF0D-D8D6D103C5DB}" srcId="{8F1BB17F-929B-4DB1-A6A5-331110A8758B}" destId="{D6FAB392-1D1E-41C5-854F-3F6347FE832D}" srcOrd="5" destOrd="0" parTransId="{54513036-2042-460A-8C41-9AB16FE86901}" sibTransId="{285926F2-3D43-49B0-A5BE-C73F65E0FA2C}"/>
    <dgm:cxn modelId="{763F60EC-28BD-44C1-976D-7E5169F471ED}" srcId="{8F1BB17F-929B-4DB1-A6A5-331110A8758B}" destId="{65388401-0EFE-4BC7-B8F0-7D6EAFC9AEEA}" srcOrd="1" destOrd="0" parTransId="{E35F8AB1-0CEF-41C7-ACA1-8ED4ECC5BAE5}" sibTransId="{DDEFEC30-7F0C-4818-B122-0FE0F9C9D4B3}"/>
    <dgm:cxn modelId="{C5AC644A-05E1-4CC5-B79B-ABE480E0B937}" srcId="{8F1BB17F-929B-4DB1-A6A5-331110A8758B}" destId="{75DE0C38-41D0-47B8-AA0D-ED7AD6D76F97}" srcOrd="4" destOrd="0" parTransId="{4C70B9FF-0A9A-4A2C-BD00-D70A9D442786}" sibTransId="{CC1EFF75-8148-476E-81A2-D2243042AD17}"/>
    <dgm:cxn modelId="{BA50087D-08B3-4F96-B591-AF9F1027358D}" srcId="{8F1BB17F-929B-4DB1-A6A5-331110A8758B}" destId="{97985682-045A-476A-9E6F-A75E254105E4}" srcOrd="9" destOrd="0" parTransId="{60A26676-1681-4AD0-A789-07C5CDE8B3E8}" sibTransId="{4FFBFBC1-14C4-40D5-9EC7-FB35250F13BF}"/>
    <dgm:cxn modelId="{4E4EF494-C424-451F-9CDC-D85709F8661A}" type="presOf" srcId="{100A429E-2985-4BC1-BCCD-31A364B1DAD4}" destId="{C9B13E4D-5081-48BE-B415-54376B8A909F}" srcOrd="1" destOrd="0" presId="urn:microsoft.com/office/officeart/2005/8/layout/vProcess5"/>
    <dgm:cxn modelId="{74B3A781-08E3-4EE3-9C24-4E2A876FB1DD}" type="presOf" srcId="{100A429E-2985-4BC1-BCCD-31A364B1DAD4}" destId="{2584FABF-78C5-494C-8A62-875CFDF02433}" srcOrd="0" destOrd="0" presId="urn:microsoft.com/office/officeart/2005/8/layout/vProcess5"/>
    <dgm:cxn modelId="{E12BDE11-7710-444D-81B4-0785A0D3CA9B}" srcId="{8F1BB17F-929B-4DB1-A6A5-331110A8758B}" destId="{100A429E-2985-4BC1-BCCD-31A364B1DAD4}" srcOrd="3" destOrd="0" parTransId="{B8C88D62-C1BF-4D91-9984-7CA7588CFD94}" sibTransId="{CD22F798-8754-4B5B-8E51-EFCD0020F24F}"/>
    <dgm:cxn modelId="{94DC2476-136A-415F-90D7-2DA1C5EF28D7}" srcId="{8F1BB17F-929B-4DB1-A6A5-331110A8758B}" destId="{0B85B43D-61A0-46E5-81F4-5134D7CE4141}" srcOrd="0" destOrd="0" parTransId="{DAB8A31F-9833-4F15-AC9E-F1137524174A}" sibTransId="{9562215D-37F2-445F-A66B-98AAEEF6DEB3}"/>
    <dgm:cxn modelId="{AC4CA8A1-0AB4-491B-B749-167A612810B5}" type="presOf" srcId="{CD22F798-8754-4B5B-8E51-EFCD0020F24F}" destId="{7CE10B08-F6B8-4FDE-B40B-77A3E52A0614}" srcOrd="0" destOrd="0" presId="urn:microsoft.com/office/officeart/2005/8/layout/vProcess5"/>
    <dgm:cxn modelId="{1F65BB15-91FB-47A2-8CDE-8372B5EF4184}" srcId="{8F1BB17F-929B-4DB1-A6A5-331110A8758B}" destId="{CA86CED7-C404-4F75-AE0B-4848B80BC10B}" srcOrd="6" destOrd="0" parTransId="{E9E1FDEA-9276-43F4-B101-5B91F6F44323}" sibTransId="{B81B84CE-6DFA-4BC0-9E16-34F413F1D5B6}"/>
    <dgm:cxn modelId="{64634907-F4E5-46F3-A589-D7E59891D962}" srcId="{8F1BB17F-929B-4DB1-A6A5-331110A8758B}" destId="{095DF9F4-4B7C-4362-8F29-BDA42958045A}" srcOrd="2" destOrd="0" parTransId="{D1CE96DC-BDC2-4B85-AB5C-A0674817F71E}" sibTransId="{1D2B27F9-3475-4C63-B5A3-EA530AA0AFFD}"/>
    <dgm:cxn modelId="{B360EE0B-96A8-4B4C-8033-EDB32ACE21A5}" type="presOf" srcId="{1D2B27F9-3475-4C63-B5A3-EA530AA0AFFD}" destId="{0CBAD01B-9E64-456A-9E90-18535D192F8A}" srcOrd="0" destOrd="0" presId="urn:microsoft.com/office/officeart/2005/8/layout/vProcess5"/>
    <dgm:cxn modelId="{474CE619-D702-4FF7-BC44-ED31B3487173}" type="presOf" srcId="{65388401-0EFE-4BC7-B8F0-7D6EAFC9AEEA}" destId="{135F7C63-8070-4908-9B1F-1250D2B9AB91}" srcOrd="1" destOrd="0" presId="urn:microsoft.com/office/officeart/2005/8/layout/vProcess5"/>
    <dgm:cxn modelId="{35488B17-F433-4DDC-B010-E9ABCD2E54CE}" type="presOf" srcId="{0B85B43D-61A0-46E5-81F4-5134D7CE4141}" destId="{1ADEF027-2E88-4D69-ABB7-C6E6AB1D79BF}" srcOrd="0" destOrd="0" presId="urn:microsoft.com/office/officeart/2005/8/layout/vProcess5"/>
    <dgm:cxn modelId="{3B2670AF-C008-4432-BF2E-967E5C8DC3ED}" type="presOf" srcId="{DDEFEC30-7F0C-4818-B122-0FE0F9C9D4B3}" destId="{455F3CEA-7C1B-4777-B8CA-934FF69E5856}" srcOrd="0" destOrd="0" presId="urn:microsoft.com/office/officeart/2005/8/layout/vProcess5"/>
    <dgm:cxn modelId="{129D7865-4C43-4DBB-9CC3-BB647F4C5DB7}" type="presOf" srcId="{095DF9F4-4B7C-4362-8F29-BDA42958045A}" destId="{942D6B73-FA0A-4F07-936F-0923CF50330D}" srcOrd="1" destOrd="0" presId="urn:microsoft.com/office/officeart/2005/8/layout/vProcess5"/>
    <dgm:cxn modelId="{33DCD5E5-65FB-43D5-9401-CE25E84D945E}" type="presOf" srcId="{0B85B43D-61A0-46E5-81F4-5134D7CE4141}" destId="{64244E92-CFAA-43DA-B6AC-2DA358BFE1CA}" srcOrd="1" destOrd="0" presId="urn:microsoft.com/office/officeart/2005/8/layout/vProcess5"/>
    <dgm:cxn modelId="{9BE73D85-2C7E-4A87-AE2B-5F61D71E52D2}" type="presOf" srcId="{9562215D-37F2-445F-A66B-98AAEEF6DEB3}" destId="{77E9AE47-0DB9-4226-B38A-D3AAA556A5DA}" srcOrd="0" destOrd="0" presId="urn:microsoft.com/office/officeart/2005/8/layout/vProcess5"/>
    <dgm:cxn modelId="{C210259A-028A-4EC2-B03E-8E392CE91EDB}" type="presOf" srcId="{75DE0C38-41D0-47B8-AA0D-ED7AD6D76F97}" destId="{F1B4892D-A8A5-47AC-A0F7-7B9AF931CDFB}" srcOrd="0" destOrd="0" presId="urn:microsoft.com/office/officeart/2005/8/layout/vProcess5"/>
    <dgm:cxn modelId="{24D54640-5DF9-4F35-B5A7-71E6EBACDBCA}" srcId="{8F1BB17F-929B-4DB1-A6A5-331110A8758B}" destId="{145EC534-DE0A-490D-904E-644EE2707F10}" srcOrd="8" destOrd="0" parTransId="{DC41F0B9-4526-4574-8462-55B513BE5B67}" sibTransId="{BF9AFDDA-113B-416F-B8DE-737ABBE5FB4F}"/>
    <dgm:cxn modelId="{3D0F539B-6F6A-4BBC-9280-90315E7A21E6}" type="presOf" srcId="{095DF9F4-4B7C-4362-8F29-BDA42958045A}" destId="{2C7AC3FB-289C-45AD-842A-435DE8A37E6A}" srcOrd="0" destOrd="0" presId="urn:microsoft.com/office/officeart/2005/8/layout/vProcess5"/>
    <dgm:cxn modelId="{431D4619-8A7F-4CD5-B402-356325D0CA54}" type="presOf" srcId="{75DE0C38-41D0-47B8-AA0D-ED7AD6D76F97}" destId="{98F67DCA-88BA-4EA7-ACA1-B3E797CCDD2A}" srcOrd="1" destOrd="0" presId="urn:microsoft.com/office/officeart/2005/8/layout/vProcess5"/>
    <dgm:cxn modelId="{D11E1767-41C1-4225-884D-877CF94E35C2}" type="presOf" srcId="{65388401-0EFE-4BC7-B8F0-7D6EAFC9AEEA}" destId="{853EFD88-14BB-4914-8D3C-76F84389E6A0}" srcOrd="0" destOrd="0" presId="urn:microsoft.com/office/officeart/2005/8/layout/vProcess5"/>
    <dgm:cxn modelId="{217731FA-3C0F-44D5-AB23-C529F82B26EE}" type="presOf" srcId="{8F1BB17F-929B-4DB1-A6A5-331110A8758B}" destId="{6077DD55-01BB-4070-9569-F263EFC43484}" srcOrd="0" destOrd="0" presId="urn:microsoft.com/office/officeart/2005/8/layout/vProcess5"/>
    <dgm:cxn modelId="{0E8D82E1-1CA0-4EBB-A7E9-4C67761AE271}" srcId="{8F1BB17F-929B-4DB1-A6A5-331110A8758B}" destId="{EB7C5252-AB77-48D7-94E7-B25294956A9A}" srcOrd="7" destOrd="0" parTransId="{ABB196F8-9CB8-4993-918E-B4185EDFA6B8}" sibTransId="{D3928932-7D8E-4D9F-B769-9B4E88DC6AA5}"/>
    <dgm:cxn modelId="{D01C8896-23CF-4620-AEA7-63447C6CFCED}" type="presParOf" srcId="{6077DD55-01BB-4070-9569-F263EFC43484}" destId="{C4722654-9156-4AA3-89F7-2418FCEA8904}" srcOrd="0" destOrd="0" presId="urn:microsoft.com/office/officeart/2005/8/layout/vProcess5"/>
    <dgm:cxn modelId="{BD0B27DE-43DA-4902-BA9D-41F2AA4A6F76}" type="presParOf" srcId="{6077DD55-01BB-4070-9569-F263EFC43484}" destId="{1ADEF027-2E88-4D69-ABB7-C6E6AB1D79BF}" srcOrd="1" destOrd="0" presId="urn:microsoft.com/office/officeart/2005/8/layout/vProcess5"/>
    <dgm:cxn modelId="{7F1813E3-67DF-4D25-B337-D02530FCCDBD}" type="presParOf" srcId="{6077DD55-01BB-4070-9569-F263EFC43484}" destId="{853EFD88-14BB-4914-8D3C-76F84389E6A0}" srcOrd="2" destOrd="0" presId="urn:microsoft.com/office/officeart/2005/8/layout/vProcess5"/>
    <dgm:cxn modelId="{94BBA364-CC91-4453-A65A-63CE455D6F25}" type="presParOf" srcId="{6077DD55-01BB-4070-9569-F263EFC43484}" destId="{2C7AC3FB-289C-45AD-842A-435DE8A37E6A}" srcOrd="3" destOrd="0" presId="urn:microsoft.com/office/officeart/2005/8/layout/vProcess5"/>
    <dgm:cxn modelId="{F4A9E5CD-25B7-4995-AA86-BA24603EDFE0}" type="presParOf" srcId="{6077DD55-01BB-4070-9569-F263EFC43484}" destId="{2584FABF-78C5-494C-8A62-875CFDF02433}" srcOrd="4" destOrd="0" presId="urn:microsoft.com/office/officeart/2005/8/layout/vProcess5"/>
    <dgm:cxn modelId="{4001E994-BE83-44B8-9251-44E9078B87AF}" type="presParOf" srcId="{6077DD55-01BB-4070-9569-F263EFC43484}" destId="{F1B4892D-A8A5-47AC-A0F7-7B9AF931CDFB}" srcOrd="5" destOrd="0" presId="urn:microsoft.com/office/officeart/2005/8/layout/vProcess5"/>
    <dgm:cxn modelId="{8C76B6B1-01A6-4986-8214-A3F4BAA60845}" type="presParOf" srcId="{6077DD55-01BB-4070-9569-F263EFC43484}" destId="{77E9AE47-0DB9-4226-B38A-D3AAA556A5DA}" srcOrd="6" destOrd="0" presId="urn:microsoft.com/office/officeart/2005/8/layout/vProcess5"/>
    <dgm:cxn modelId="{2820219F-6993-4096-8773-DC70D7EABDA4}" type="presParOf" srcId="{6077DD55-01BB-4070-9569-F263EFC43484}" destId="{455F3CEA-7C1B-4777-B8CA-934FF69E5856}" srcOrd="7" destOrd="0" presId="urn:microsoft.com/office/officeart/2005/8/layout/vProcess5"/>
    <dgm:cxn modelId="{6B277AD5-B723-496F-B688-145D1E183364}" type="presParOf" srcId="{6077DD55-01BB-4070-9569-F263EFC43484}" destId="{0CBAD01B-9E64-456A-9E90-18535D192F8A}" srcOrd="8" destOrd="0" presId="urn:microsoft.com/office/officeart/2005/8/layout/vProcess5"/>
    <dgm:cxn modelId="{C4FC857D-44BC-4E2B-9968-B21BDA6BEB6D}" type="presParOf" srcId="{6077DD55-01BB-4070-9569-F263EFC43484}" destId="{7CE10B08-F6B8-4FDE-B40B-77A3E52A0614}" srcOrd="9" destOrd="0" presId="urn:microsoft.com/office/officeart/2005/8/layout/vProcess5"/>
    <dgm:cxn modelId="{6B989494-A555-436A-8B05-0FC720C9E745}" type="presParOf" srcId="{6077DD55-01BB-4070-9569-F263EFC43484}" destId="{64244E92-CFAA-43DA-B6AC-2DA358BFE1CA}" srcOrd="10" destOrd="0" presId="urn:microsoft.com/office/officeart/2005/8/layout/vProcess5"/>
    <dgm:cxn modelId="{8C4F1166-BD2E-4A29-857B-6F668D8A4036}" type="presParOf" srcId="{6077DD55-01BB-4070-9569-F263EFC43484}" destId="{135F7C63-8070-4908-9B1F-1250D2B9AB91}" srcOrd="11" destOrd="0" presId="urn:microsoft.com/office/officeart/2005/8/layout/vProcess5"/>
    <dgm:cxn modelId="{A70A55DD-202E-4D89-9B14-583522783371}" type="presParOf" srcId="{6077DD55-01BB-4070-9569-F263EFC43484}" destId="{942D6B73-FA0A-4F07-936F-0923CF50330D}" srcOrd="12" destOrd="0" presId="urn:microsoft.com/office/officeart/2005/8/layout/vProcess5"/>
    <dgm:cxn modelId="{D9A35579-9019-4B67-B0CA-CB74C22178D6}" type="presParOf" srcId="{6077DD55-01BB-4070-9569-F263EFC43484}" destId="{C9B13E4D-5081-48BE-B415-54376B8A909F}" srcOrd="13" destOrd="0" presId="urn:microsoft.com/office/officeart/2005/8/layout/vProcess5"/>
    <dgm:cxn modelId="{6D9CC6DE-7D9B-40F4-97A7-6AB26BEB808D}" type="presParOf" srcId="{6077DD55-01BB-4070-9569-F263EFC43484}" destId="{98F67DCA-88BA-4EA7-ACA1-B3E797CCDD2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855B95-FAA7-4C1E-A01E-021D2F91582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B6B4076-5CB2-44BB-8D3E-7E0F92A1502C}">
      <dgm:prSet phldrT="[Текст]" custT="1"/>
      <dgm:spPr/>
      <dgm:t>
        <a:bodyPr/>
        <a:lstStyle/>
        <a:p>
          <a:r>
            <a:rPr lang="ru-RU" sz="2000" dirty="0" smtClean="0">
              <a:latin typeface="Bookman Old Style" pitchFamily="18" charset="0"/>
            </a:rPr>
            <a:t>Дидактические игры</a:t>
          </a:r>
          <a:endParaRPr lang="ru-RU" sz="2000" dirty="0">
            <a:latin typeface="Bookman Old Style" pitchFamily="18" charset="0"/>
          </a:endParaRPr>
        </a:p>
      </dgm:t>
    </dgm:pt>
    <dgm:pt modelId="{576B7174-77D2-457A-BF42-49105747A0D5}" type="parTrans" cxnId="{7B5AD5E0-2FF1-4B96-9687-0BE62637B8D5}">
      <dgm:prSet/>
      <dgm:spPr/>
      <dgm:t>
        <a:bodyPr/>
        <a:lstStyle/>
        <a:p>
          <a:endParaRPr lang="ru-RU"/>
        </a:p>
      </dgm:t>
    </dgm:pt>
    <dgm:pt modelId="{616F199E-3D6C-4AE2-9484-8CE062CF2EE6}" type="sibTrans" cxnId="{7B5AD5E0-2FF1-4B96-9687-0BE62637B8D5}">
      <dgm:prSet/>
      <dgm:spPr/>
      <dgm:t>
        <a:bodyPr/>
        <a:lstStyle/>
        <a:p>
          <a:endParaRPr lang="ru-RU"/>
        </a:p>
      </dgm:t>
    </dgm:pt>
    <dgm:pt modelId="{77702CE6-B97F-4932-8E3C-F06B45A20F20}">
      <dgm:prSet phldrT="[Текст]" custT="1"/>
      <dgm:spPr/>
      <dgm:t>
        <a:bodyPr/>
        <a:lstStyle/>
        <a:p>
          <a:r>
            <a:rPr lang="ru-RU" sz="2000" dirty="0" smtClean="0">
              <a:latin typeface="Bookman Old Style" pitchFamily="18" charset="0"/>
            </a:rPr>
            <a:t>Игры - драматизации</a:t>
          </a:r>
          <a:endParaRPr lang="ru-RU" sz="2000" dirty="0">
            <a:latin typeface="Bookman Old Style" pitchFamily="18" charset="0"/>
          </a:endParaRPr>
        </a:p>
      </dgm:t>
    </dgm:pt>
    <dgm:pt modelId="{38E363CF-11DE-4389-A69B-49CD73FE84D9}" type="parTrans" cxnId="{93ACC520-856E-479F-B574-EDCAF2F71E7E}">
      <dgm:prSet/>
      <dgm:spPr/>
      <dgm:t>
        <a:bodyPr/>
        <a:lstStyle/>
        <a:p>
          <a:endParaRPr lang="ru-RU"/>
        </a:p>
      </dgm:t>
    </dgm:pt>
    <dgm:pt modelId="{1641E3AA-72A6-4B14-A465-D0852851A3F8}" type="sibTrans" cxnId="{93ACC520-856E-479F-B574-EDCAF2F71E7E}">
      <dgm:prSet/>
      <dgm:spPr/>
      <dgm:t>
        <a:bodyPr/>
        <a:lstStyle/>
        <a:p>
          <a:endParaRPr lang="ru-RU"/>
        </a:p>
      </dgm:t>
    </dgm:pt>
    <dgm:pt modelId="{A8DD663F-8C36-46D7-93B2-9D107EF8709E}">
      <dgm:prSet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игры-забавы,</a:t>
          </a:r>
        </a:p>
      </dgm:t>
    </dgm:pt>
    <dgm:pt modelId="{56FB460C-BA1E-4660-83CC-3F72FB943F31}" type="parTrans" cxnId="{1D077E29-9070-4594-BEB0-2D3529049929}">
      <dgm:prSet/>
      <dgm:spPr/>
      <dgm:t>
        <a:bodyPr/>
        <a:lstStyle/>
        <a:p>
          <a:endParaRPr lang="ru-RU"/>
        </a:p>
      </dgm:t>
    </dgm:pt>
    <dgm:pt modelId="{32BDD4E8-45DC-406D-BB09-85E3CDAF6C42}" type="sibTrans" cxnId="{1D077E29-9070-4594-BEB0-2D3529049929}">
      <dgm:prSet/>
      <dgm:spPr/>
      <dgm:t>
        <a:bodyPr/>
        <a:lstStyle/>
        <a:p>
          <a:endParaRPr lang="ru-RU"/>
        </a:p>
      </dgm:t>
    </dgm:pt>
    <dgm:pt modelId="{31829213-4B2E-4954-A8EC-68D53C08ED72}">
      <dgm:prSet custT="1"/>
      <dgm:spPr/>
      <dgm:t>
        <a:bodyPr/>
        <a:lstStyle/>
        <a:p>
          <a:pPr rtl="0"/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игры с сюжетными игрушками,</a:t>
          </a:r>
        </a:p>
      </dgm:t>
    </dgm:pt>
    <dgm:pt modelId="{B0C5F981-511B-485A-AB3F-8D0519035D03}" type="parTrans" cxnId="{4F7514D3-7CF7-4C44-B71E-4BB9C6E40605}">
      <dgm:prSet/>
      <dgm:spPr/>
      <dgm:t>
        <a:bodyPr/>
        <a:lstStyle/>
        <a:p>
          <a:endParaRPr lang="ru-RU"/>
        </a:p>
      </dgm:t>
    </dgm:pt>
    <dgm:pt modelId="{8F7D2D6C-78C2-4CA1-989A-7E7C3E91BBF0}" type="sibTrans" cxnId="{4F7514D3-7CF7-4C44-B71E-4BB9C6E40605}">
      <dgm:prSet/>
      <dgm:spPr/>
      <dgm:t>
        <a:bodyPr/>
        <a:lstStyle/>
        <a:p>
          <a:endParaRPr lang="ru-RU"/>
        </a:p>
      </dgm:t>
    </dgm:pt>
    <dgm:pt modelId="{B40D834A-2BF4-4C37-8F17-57960438B0BE}" type="pres">
      <dgm:prSet presAssocID="{97855B95-FAA7-4C1E-A01E-021D2F915828}" presName="linearFlow" presStyleCnt="0">
        <dgm:presLayoutVars>
          <dgm:dir/>
          <dgm:resizeHandles val="exact"/>
        </dgm:presLayoutVars>
      </dgm:prSet>
      <dgm:spPr/>
    </dgm:pt>
    <dgm:pt modelId="{EC6F6370-36ED-4EB3-BB36-022884311DB3}" type="pres">
      <dgm:prSet presAssocID="{9B6B4076-5CB2-44BB-8D3E-7E0F92A1502C}" presName="composite" presStyleCnt="0"/>
      <dgm:spPr/>
    </dgm:pt>
    <dgm:pt modelId="{5E88F897-A211-438E-A13A-674AA300A8DA}" type="pres">
      <dgm:prSet presAssocID="{9B6B4076-5CB2-44BB-8D3E-7E0F92A1502C}" presName="imgShp" presStyleLbl="fgImgPlace1" presStyleIdx="0" presStyleCnt="4" custLinFactNeighborX="5253" custLinFactNeighborY="-1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0B7F08-5078-470E-B115-9B59208D05AA}" type="pres">
      <dgm:prSet presAssocID="{9B6B4076-5CB2-44BB-8D3E-7E0F92A1502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F7AC0-9576-4CB6-8A15-2F8F32DB8839}" type="pres">
      <dgm:prSet presAssocID="{616F199E-3D6C-4AE2-9484-8CE062CF2EE6}" presName="spacing" presStyleCnt="0"/>
      <dgm:spPr/>
    </dgm:pt>
    <dgm:pt modelId="{117BE267-C131-4878-A184-F9DD1903E271}" type="pres">
      <dgm:prSet presAssocID="{A8DD663F-8C36-46D7-93B2-9D107EF8709E}" presName="composite" presStyleCnt="0"/>
      <dgm:spPr/>
    </dgm:pt>
    <dgm:pt modelId="{CCA07F61-D3AC-46E6-9732-27BB561B0D86}" type="pres">
      <dgm:prSet presAssocID="{A8DD663F-8C36-46D7-93B2-9D107EF8709E}" presName="imgShp" presStyleLbl="fgImgPlace1" presStyleIdx="1" presStyleCnt="4" custLinFactNeighborX="-3358" custLinFactNeighborY="-8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4753E8-7914-4452-AEA8-4723924242DE}" type="pres">
      <dgm:prSet presAssocID="{A8DD663F-8C36-46D7-93B2-9D107EF8709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BB390-3161-40BA-8C8B-B86B1040D124}" type="pres">
      <dgm:prSet presAssocID="{32BDD4E8-45DC-406D-BB09-85E3CDAF6C42}" presName="spacing" presStyleCnt="0"/>
      <dgm:spPr/>
    </dgm:pt>
    <dgm:pt modelId="{ED4235D6-A2CB-4C7D-ADB2-3861EC35F794}" type="pres">
      <dgm:prSet presAssocID="{31829213-4B2E-4954-A8EC-68D53C08ED72}" presName="composite" presStyleCnt="0"/>
      <dgm:spPr/>
    </dgm:pt>
    <dgm:pt modelId="{2F55DBA3-308A-4A7B-A61A-31BAC08AA8C7}" type="pres">
      <dgm:prSet presAssocID="{31829213-4B2E-4954-A8EC-68D53C08ED72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CFB5C1E-7722-48CA-B320-A1EC0B40B1D7}" type="pres">
      <dgm:prSet presAssocID="{31829213-4B2E-4954-A8EC-68D53C08ED7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022E8-0AC5-4159-975A-DEEE231546FB}" type="pres">
      <dgm:prSet presAssocID="{8F7D2D6C-78C2-4CA1-989A-7E7C3E91BBF0}" presName="spacing" presStyleCnt="0"/>
      <dgm:spPr/>
    </dgm:pt>
    <dgm:pt modelId="{529798AB-5134-447A-A3FB-3443FC848845}" type="pres">
      <dgm:prSet presAssocID="{77702CE6-B97F-4932-8E3C-F06B45A20F20}" presName="composite" presStyleCnt="0"/>
      <dgm:spPr/>
    </dgm:pt>
    <dgm:pt modelId="{00C6BDE5-4905-4D27-BF62-23CB6CC1F5B5}" type="pres">
      <dgm:prSet presAssocID="{77702CE6-B97F-4932-8E3C-F06B45A20F20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5E73A4-E890-4445-89C4-D1B3D3740B91}" type="pres">
      <dgm:prSet presAssocID="{77702CE6-B97F-4932-8E3C-F06B45A20F2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4FE65-D540-470D-8F35-2AF668F8E6CA}" type="presOf" srcId="{77702CE6-B97F-4932-8E3C-F06B45A20F20}" destId="{FF5E73A4-E890-4445-89C4-D1B3D3740B91}" srcOrd="0" destOrd="0" presId="urn:microsoft.com/office/officeart/2005/8/layout/vList3#1"/>
    <dgm:cxn modelId="{4F7514D3-7CF7-4C44-B71E-4BB9C6E40605}" srcId="{97855B95-FAA7-4C1E-A01E-021D2F915828}" destId="{31829213-4B2E-4954-A8EC-68D53C08ED72}" srcOrd="2" destOrd="0" parTransId="{B0C5F981-511B-485A-AB3F-8D0519035D03}" sibTransId="{8F7D2D6C-78C2-4CA1-989A-7E7C3E91BBF0}"/>
    <dgm:cxn modelId="{282EDCF1-0ECB-49E2-BB34-2FD7D5CE90BF}" type="presOf" srcId="{9B6B4076-5CB2-44BB-8D3E-7E0F92A1502C}" destId="{5E0B7F08-5078-470E-B115-9B59208D05AA}" srcOrd="0" destOrd="0" presId="urn:microsoft.com/office/officeart/2005/8/layout/vList3#1"/>
    <dgm:cxn modelId="{93ACC520-856E-479F-B574-EDCAF2F71E7E}" srcId="{97855B95-FAA7-4C1E-A01E-021D2F915828}" destId="{77702CE6-B97F-4932-8E3C-F06B45A20F20}" srcOrd="3" destOrd="0" parTransId="{38E363CF-11DE-4389-A69B-49CD73FE84D9}" sibTransId="{1641E3AA-72A6-4B14-A465-D0852851A3F8}"/>
    <dgm:cxn modelId="{89646A69-F6B9-4F42-944E-4E96AFCD0E0F}" type="presOf" srcId="{31829213-4B2E-4954-A8EC-68D53C08ED72}" destId="{9CFB5C1E-7722-48CA-B320-A1EC0B40B1D7}" srcOrd="0" destOrd="0" presId="urn:microsoft.com/office/officeart/2005/8/layout/vList3#1"/>
    <dgm:cxn modelId="{1D077E29-9070-4594-BEB0-2D3529049929}" srcId="{97855B95-FAA7-4C1E-A01E-021D2F915828}" destId="{A8DD663F-8C36-46D7-93B2-9D107EF8709E}" srcOrd="1" destOrd="0" parTransId="{56FB460C-BA1E-4660-83CC-3F72FB943F31}" sibTransId="{32BDD4E8-45DC-406D-BB09-85E3CDAF6C42}"/>
    <dgm:cxn modelId="{F7FBDC69-A6AC-4655-8FC6-9680068AC429}" type="presOf" srcId="{A8DD663F-8C36-46D7-93B2-9D107EF8709E}" destId="{FA4753E8-7914-4452-AEA8-4723924242DE}" srcOrd="0" destOrd="0" presId="urn:microsoft.com/office/officeart/2005/8/layout/vList3#1"/>
    <dgm:cxn modelId="{A2CCAD28-66FB-4696-83C4-2565097BA3C6}" type="presOf" srcId="{97855B95-FAA7-4C1E-A01E-021D2F915828}" destId="{B40D834A-2BF4-4C37-8F17-57960438B0BE}" srcOrd="0" destOrd="0" presId="urn:microsoft.com/office/officeart/2005/8/layout/vList3#1"/>
    <dgm:cxn modelId="{7B5AD5E0-2FF1-4B96-9687-0BE62637B8D5}" srcId="{97855B95-FAA7-4C1E-A01E-021D2F915828}" destId="{9B6B4076-5CB2-44BB-8D3E-7E0F92A1502C}" srcOrd="0" destOrd="0" parTransId="{576B7174-77D2-457A-BF42-49105747A0D5}" sibTransId="{616F199E-3D6C-4AE2-9484-8CE062CF2EE6}"/>
    <dgm:cxn modelId="{314E1DF0-E64F-4DD4-99B2-FE8C2E6BCE3B}" type="presParOf" srcId="{B40D834A-2BF4-4C37-8F17-57960438B0BE}" destId="{EC6F6370-36ED-4EB3-BB36-022884311DB3}" srcOrd="0" destOrd="0" presId="urn:microsoft.com/office/officeart/2005/8/layout/vList3#1"/>
    <dgm:cxn modelId="{112D9CBB-062D-4C09-920B-393F3EF3A16C}" type="presParOf" srcId="{EC6F6370-36ED-4EB3-BB36-022884311DB3}" destId="{5E88F897-A211-438E-A13A-674AA300A8DA}" srcOrd="0" destOrd="0" presId="urn:microsoft.com/office/officeart/2005/8/layout/vList3#1"/>
    <dgm:cxn modelId="{598E2CE5-BA5A-4117-93CA-756CF5FF20AE}" type="presParOf" srcId="{EC6F6370-36ED-4EB3-BB36-022884311DB3}" destId="{5E0B7F08-5078-470E-B115-9B59208D05AA}" srcOrd="1" destOrd="0" presId="urn:microsoft.com/office/officeart/2005/8/layout/vList3#1"/>
    <dgm:cxn modelId="{842E9EB8-BBFB-4EFD-A4D8-E42E89C706C4}" type="presParOf" srcId="{B40D834A-2BF4-4C37-8F17-57960438B0BE}" destId="{AF4F7AC0-9576-4CB6-8A15-2F8F32DB8839}" srcOrd="1" destOrd="0" presId="urn:microsoft.com/office/officeart/2005/8/layout/vList3#1"/>
    <dgm:cxn modelId="{C871D9EB-14E8-4A84-8436-3706F8C93D65}" type="presParOf" srcId="{B40D834A-2BF4-4C37-8F17-57960438B0BE}" destId="{117BE267-C131-4878-A184-F9DD1903E271}" srcOrd="2" destOrd="0" presId="urn:microsoft.com/office/officeart/2005/8/layout/vList3#1"/>
    <dgm:cxn modelId="{0A4C34E2-6648-4526-A362-0F92CD444E54}" type="presParOf" srcId="{117BE267-C131-4878-A184-F9DD1903E271}" destId="{CCA07F61-D3AC-46E6-9732-27BB561B0D86}" srcOrd="0" destOrd="0" presId="urn:microsoft.com/office/officeart/2005/8/layout/vList3#1"/>
    <dgm:cxn modelId="{16BA7988-9829-418E-B970-D923C2186B3F}" type="presParOf" srcId="{117BE267-C131-4878-A184-F9DD1903E271}" destId="{FA4753E8-7914-4452-AEA8-4723924242DE}" srcOrd="1" destOrd="0" presId="urn:microsoft.com/office/officeart/2005/8/layout/vList3#1"/>
    <dgm:cxn modelId="{FFE66D92-5BE1-42F1-8576-4BD2D6B47EB7}" type="presParOf" srcId="{B40D834A-2BF4-4C37-8F17-57960438B0BE}" destId="{E58BB390-3161-40BA-8C8B-B86B1040D124}" srcOrd="3" destOrd="0" presId="urn:microsoft.com/office/officeart/2005/8/layout/vList3#1"/>
    <dgm:cxn modelId="{E4E80EC0-0BA6-4F8A-855C-95BFF11E5A30}" type="presParOf" srcId="{B40D834A-2BF4-4C37-8F17-57960438B0BE}" destId="{ED4235D6-A2CB-4C7D-ADB2-3861EC35F794}" srcOrd="4" destOrd="0" presId="urn:microsoft.com/office/officeart/2005/8/layout/vList3#1"/>
    <dgm:cxn modelId="{BB3FBC67-C8C6-484D-85D2-77EBDC36DB14}" type="presParOf" srcId="{ED4235D6-A2CB-4C7D-ADB2-3861EC35F794}" destId="{2F55DBA3-308A-4A7B-A61A-31BAC08AA8C7}" srcOrd="0" destOrd="0" presId="urn:microsoft.com/office/officeart/2005/8/layout/vList3#1"/>
    <dgm:cxn modelId="{2B5D7DD0-F87F-4631-A998-CD7C6118CC5C}" type="presParOf" srcId="{ED4235D6-A2CB-4C7D-ADB2-3861EC35F794}" destId="{9CFB5C1E-7722-48CA-B320-A1EC0B40B1D7}" srcOrd="1" destOrd="0" presId="urn:microsoft.com/office/officeart/2005/8/layout/vList3#1"/>
    <dgm:cxn modelId="{BBD5E11A-CC42-47BF-9DEB-19E75E4FD8E9}" type="presParOf" srcId="{B40D834A-2BF4-4C37-8F17-57960438B0BE}" destId="{CEA022E8-0AC5-4159-975A-DEEE231546FB}" srcOrd="5" destOrd="0" presId="urn:microsoft.com/office/officeart/2005/8/layout/vList3#1"/>
    <dgm:cxn modelId="{6CB048D1-607E-4046-AE79-5EFC568CBDCD}" type="presParOf" srcId="{B40D834A-2BF4-4C37-8F17-57960438B0BE}" destId="{529798AB-5134-447A-A3FB-3443FC848845}" srcOrd="6" destOrd="0" presId="urn:microsoft.com/office/officeart/2005/8/layout/vList3#1"/>
    <dgm:cxn modelId="{50F17BBD-6C1C-4BA9-A60D-1DBCA1E26E13}" type="presParOf" srcId="{529798AB-5134-447A-A3FB-3443FC848845}" destId="{00C6BDE5-4905-4D27-BF62-23CB6CC1F5B5}" srcOrd="0" destOrd="0" presId="urn:microsoft.com/office/officeart/2005/8/layout/vList3#1"/>
    <dgm:cxn modelId="{EE199A3C-02C6-4D4D-A89D-2FEF4F120437}" type="presParOf" srcId="{529798AB-5134-447A-A3FB-3443FC848845}" destId="{FF5E73A4-E890-4445-89C4-D1B3D3740B9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90BF9-B489-45F2-9EAD-7E5A3543656E}">
      <dsp:nvSpPr>
        <dsp:cNvPr id="0" name=""/>
        <dsp:cNvSpPr/>
      </dsp:nvSpPr>
      <dsp:spPr>
        <a:xfrm>
          <a:off x="0" y="43589"/>
          <a:ext cx="8229600" cy="2386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Актуальность данной работы заключается в том, чтобы выявить какую роль играет речь в становлении личности ребенка дошкольника. Речь и язык является важным средством человеческого общения, познания мира и себя, приобщает к духовным ценностям, а также является главным элементом в обучении и воспитании.</a:t>
          </a:r>
          <a:endParaRPr lang="ru-RU" sz="1800" b="1" i="1" kern="1200" dirty="0"/>
        </a:p>
      </dsp:txBody>
      <dsp:txXfrm>
        <a:off x="116493" y="160082"/>
        <a:ext cx="7996614" cy="2153375"/>
      </dsp:txXfrm>
    </dsp:sp>
    <dsp:sp modelId="{6FED8A01-6BE7-4A64-B235-5BF297DB4265}">
      <dsp:nvSpPr>
        <dsp:cNvPr id="0" name=""/>
        <dsp:cNvSpPr/>
      </dsp:nvSpPr>
      <dsp:spPr>
        <a:xfrm>
          <a:off x="0" y="2481790"/>
          <a:ext cx="8229600" cy="2386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В данной работе затронута проблема развития речи в дошкольном возрасте и игровой деятельности, так как данный вид деятельности является главным. Причиной необходимости развития речи в дошкольном возрасте является потребность ребенка в общении с окружающими его людьми. Для того чтобы речь дошкольника была понятна другим ее необходимо развивать. Для развития речи у дошкольников необходимо проводить всевозможные игры, разрабатывать методики проведения игр, и самое главное заинтересовать ребенка в игровую деятельность. </a:t>
          </a:r>
          <a:endParaRPr lang="ru-RU" sz="1800" b="1" i="1" kern="1200" dirty="0"/>
        </a:p>
      </dsp:txBody>
      <dsp:txXfrm>
        <a:off x="116493" y="2598283"/>
        <a:ext cx="7996614" cy="2153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73E6E-2705-4D20-AFBD-AAB979E2EA3B}">
      <dsp:nvSpPr>
        <dsp:cNvPr id="0" name=""/>
        <dsp:cNvSpPr/>
      </dsp:nvSpPr>
      <dsp:spPr>
        <a:xfrm>
          <a:off x="0" y="0"/>
          <a:ext cx="8229600" cy="442260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Новизна опыта заключается в том, что игра - является одним из наиболее действенных средством развития речи детей дошкольного возраста. Так как игра это доступный, полезный и эффективный метод развития речи. И поскольку процесс развития речи предполагает освоение не только содержательной, но и образной, эмоциональной стороны языка, я считаю применение игр позволяет повысить эффективность обучения и развития детей.</a:t>
          </a:r>
          <a:endParaRPr lang="ru-RU" sz="2700" kern="1200" dirty="0"/>
        </a:p>
      </dsp:txBody>
      <dsp:txXfrm>
        <a:off x="215894" y="215894"/>
        <a:ext cx="7797812" cy="3990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EF027-2E88-4D69-ABB7-C6E6AB1D79BF}">
      <dsp:nvSpPr>
        <dsp:cNvPr id="0" name=""/>
        <dsp:cNvSpPr/>
      </dsp:nvSpPr>
      <dsp:spPr>
        <a:xfrm>
          <a:off x="-105612" y="-208325"/>
          <a:ext cx="7034383" cy="183629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Рассмотреть особенности игровой деятельности в условиях детского дошкольного </a:t>
          </a:r>
          <a:r>
            <a:rPr lang="ru-RU" sz="1800" b="1" i="1" kern="1200" dirty="0" smtClean="0">
              <a:solidFill>
                <a:schemeClr val="tx1"/>
              </a:solidFill>
            </a:rPr>
            <a:t>учреждения. </a:t>
          </a:r>
          <a:r>
            <a:rPr lang="ru-RU" sz="1800" b="1" i="1" kern="1200" dirty="0" smtClean="0">
              <a:solidFill>
                <a:schemeClr val="tx1"/>
              </a:solidFill>
            </a:rPr>
            <a:t>Пробуждением чувства доброжелательного отношения, желания общаться друг с другом, умения вести </a:t>
          </a:r>
          <a:r>
            <a:rPr lang="ru-RU" sz="2000" b="1" i="1" kern="1200" dirty="0" smtClean="0">
              <a:solidFill>
                <a:schemeClr val="tx1"/>
              </a:solidFill>
            </a:rPr>
            <a:t>себя в коллективе сверстников.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-51829" y="-154542"/>
        <a:ext cx="5679813" cy="1728727"/>
      </dsp:txXfrm>
    </dsp:sp>
    <dsp:sp modelId="{853EFD88-14BB-4914-8D3C-76F84389E6A0}">
      <dsp:nvSpPr>
        <dsp:cNvPr id="0" name=""/>
        <dsp:cNvSpPr/>
      </dsp:nvSpPr>
      <dsp:spPr>
        <a:xfrm>
          <a:off x="-56215" y="1347635"/>
          <a:ext cx="7808744" cy="14821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Обогащением активного словаря детей и его активизацией, совершенствованием диалогической и монологической речи. Обеспечением развития речевого аппарата, мимической мускулатуры, дыхательной системы.</a:t>
          </a:r>
          <a:endParaRPr lang="ru-RU" sz="1800" b="1" i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-12806" y="1391044"/>
        <a:ext cx="6347790" cy="1395289"/>
      </dsp:txXfrm>
    </dsp:sp>
    <dsp:sp modelId="{2C7AC3FB-289C-45AD-842A-435DE8A37E6A}">
      <dsp:nvSpPr>
        <dsp:cNvPr id="0" name=""/>
        <dsp:cNvSpPr/>
      </dsp:nvSpPr>
      <dsp:spPr>
        <a:xfrm>
          <a:off x="602661" y="2686324"/>
          <a:ext cx="7755584" cy="138706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Обеспечением развития у ребёнка чувства уверенности в себе, в своих силах, </a:t>
          </a:r>
          <a:r>
            <a:rPr lang="ru-RU" sz="1800" b="1" i="1" kern="1200" dirty="0" err="1" smtClean="0">
              <a:solidFill>
                <a:schemeClr val="tx1"/>
              </a:solidFill>
            </a:rPr>
            <a:t>реализованности</a:t>
          </a:r>
          <a:r>
            <a:rPr lang="ru-RU" sz="1800" b="1" i="1" kern="1200" dirty="0" smtClean="0">
              <a:solidFill>
                <a:schemeClr val="tx1"/>
              </a:solidFill>
            </a:rPr>
            <a:t> своих возможностей, настойчивости в достижении целей.</a:t>
          </a:r>
          <a:endParaRPr lang="ru-RU" sz="1800" b="1" i="1" kern="1200" dirty="0">
            <a:solidFill>
              <a:schemeClr val="tx1"/>
            </a:solidFill>
            <a:latin typeface="+mn-lt"/>
          </a:endParaRPr>
        </a:p>
      </dsp:txBody>
      <dsp:txXfrm>
        <a:off x="643287" y="2726950"/>
        <a:ext cx="6309551" cy="1305812"/>
      </dsp:txXfrm>
    </dsp:sp>
    <dsp:sp modelId="{2584FABF-78C5-494C-8A62-875CFDF02433}">
      <dsp:nvSpPr>
        <dsp:cNvPr id="0" name=""/>
        <dsp:cNvSpPr/>
      </dsp:nvSpPr>
      <dsp:spPr>
        <a:xfrm>
          <a:off x="1694533" y="3759467"/>
          <a:ext cx="6435849" cy="100298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rPr>
            <a:t>Развивать способность наблюдать, узнавать разнообразные предметы, явления, действия и обозначать их словом</a:t>
          </a:r>
          <a:endParaRPr lang="ru-RU" sz="1800" b="1" i="1" kern="1200" dirty="0">
            <a:latin typeface="+mn-lt"/>
          </a:endParaRPr>
        </a:p>
      </dsp:txBody>
      <dsp:txXfrm>
        <a:off x="1723910" y="3788844"/>
        <a:ext cx="5244553" cy="944235"/>
      </dsp:txXfrm>
    </dsp:sp>
    <dsp:sp modelId="{F1B4892D-A8A5-47AC-A0F7-7B9AF931CDFB}">
      <dsp:nvSpPr>
        <dsp:cNvPr id="0" name=""/>
        <dsp:cNvSpPr/>
      </dsp:nvSpPr>
      <dsp:spPr>
        <a:xfrm>
          <a:off x="2072030" y="4732004"/>
          <a:ext cx="6435849" cy="1002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Содействие развитию таких психических процессов, как восприятие, образное мышление, творческое воображение, память</a:t>
          </a:r>
          <a:r>
            <a:rPr lang="ru-RU" sz="1900" b="1" i="1" kern="1200" dirty="0" smtClean="0">
              <a:solidFill>
                <a:schemeClr val="tx1"/>
              </a:solidFill>
            </a:rPr>
            <a:t>.</a:t>
          </a:r>
          <a:endParaRPr lang="ru-RU" sz="1900" b="1" i="1" kern="1200" dirty="0">
            <a:solidFill>
              <a:schemeClr val="tx1"/>
            </a:solidFill>
          </a:endParaRPr>
        </a:p>
      </dsp:txBody>
      <dsp:txXfrm>
        <a:off x="2101407" y="4761381"/>
        <a:ext cx="5244553" cy="944235"/>
      </dsp:txXfrm>
    </dsp:sp>
    <dsp:sp modelId="{77E9AE47-0DB9-4226-B38A-D3AAA556A5DA}">
      <dsp:nvSpPr>
        <dsp:cNvPr id="0" name=""/>
        <dsp:cNvSpPr/>
      </dsp:nvSpPr>
      <dsp:spPr>
        <a:xfrm>
          <a:off x="5933539" y="941065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chemeClr val="accent6"/>
            </a:solidFill>
          </a:endParaRPr>
        </a:p>
      </dsp:txBody>
      <dsp:txXfrm>
        <a:off x="6080226" y="941065"/>
        <a:ext cx="358569" cy="490587"/>
      </dsp:txXfrm>
    </dsp:sp>
    <dsp:sp modelId="{455F3CEA-7C1B-4777-B8CA-934FF69E5856}">
      <dsp:nvSpPr>
        <dsp:cNvPr id="0" name=""/>
        <dsp:cNvSpPr/>
      </dsp:nvSpPr>
      <dsp:spPr>
        <a:xfrm>
          <a:off x="6414138" y="2083359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560825" y="2083359"/>
        <a:ext cx="358569" cy="490587"/>
      </dsp:txXfrm>
    </dsp:sp>
    <dsp:sp modelId="{0CBAD01B-9E64-456A-9E90-18535D192F8A}">
      <dsp:nvSpPr>
        <dsp:cNvPr id="0" name=""/>
        <dsp:cNvSpPr/>
      </dsp:nvSpPr>
      <dsp:spPr>
        <a:xfrm>
          <a:off x="6894738" y="3208936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041425" y="3208936"/>
        <a:ext cx="358569" cy="490587"/>
      </dsp:txXfrm>
    </dsp:sp>
    <dsp:sp modelId="{7CE10B08-F6B8-4FDE-B40B-77A3E52A0614}">
      <dsp:nvSpPr>
        <dsp:cNvPr id="0" name=""/>
        <dsp:cNvSpPr/>
      </dsp:nvSpPr>
      <dsp:spPr>
        <a:xfrm>
          <a:off x="7375337" y="4362374"/>
          <a:ext cx="651943" cy="651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522024" y="4362374"/>
        <a:ext cx="358569" cy="490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B7F08-5078-470E-B115-9B59208D05AA}">
      <dsp:nvSpPr>
        <dsp:cNvPr id="0" name=""/>
        <dsp:cNvSpPr/>
      </dsp:nvSpPr>
      <dsp:spPr>
        <a:xfrm rot="10800000">
          <a:off x="1228486" y="1270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Дидактические игры</a:t>
          </a:r>
          <a:endParaRPr lang="ru-RU" sz="2000" kern="1200" dirty="0">
            <a:latin typeface="Bookman Old Style" pitchFamily="18" charset="0"/>
          </a:endParaRPr>
        </a:p>
      </dsp:txBody>
      <dsp:txXfrm rot="10800000">
        <a:off x="1435893" y="1270"/>
        <a:ext cx="3846433" cy="829627"/>
      </dsp:txXfrm>
    </dsp:sp>
    <dsp:sp modelId="{5E88F897-A211-438E-A13A-674AA300A8DA}">
      <dsp:nvSpPr>
        <dsp:cNvPr id="0" name=""/>
        <dsp:cNvSpPr/>
      </dsp:nvSpPr>
      <dsp:spPr>
        <a:xfrm>
          <a:off x="857253" y="0"/>
          <a:ext cx="829627" cy="829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753E8-7914-4452-AEA8-4723924242DE}">
      <dsp:nvSpPr>
        <dsp:cNvPr id="0" name=""/>
        <dsp:cNvSpPr/>
      </dsp:nvSpPr>
      <dsp:spPr>
        <a:xfrm rot="10800000">
          <a:off x="1228486" y="1078547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игры-забавы,</a:t>
          </a:r>
        </a:p>
      </dsp:txBody>
      <dsp:txXfrm rot="10800000">
        <a:off x="1435893" y="1078547"/>
        <a:ext cx="3846433" cy="829627"/>
      </dsp:txXfrm>
    </dsp:sp>
    <dsp:sp modelId="{CCA07F61-D3AC-46E6-9732-27BB561B0D86}">
      <dsp:nvSpPr>
        <dsp:cNvPr id="0" name=""/>
        <dsp:cNvSpPr/>
      </dsp:nvSpPr>
      <dsp:spPr>
        <a:xfrm>
          <a:off x="785814" y="1071570"/>
          <a:ext cx="829627" cy="829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B5C1E-7722-48CA-B320-A1EC0B40B1D7}">
      <dsp:nvSpPr>
        <dsp:cNvPr id="0" name=""/>
        <dsp:cNvSpPr/>
      </dsp:nvSpPr>
      <dsp:spPr>
        <a:xfrm rot="10800000">
          <a:off x="1228486" y="2155825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игры с сюжетными игрушками,</a:t>
          </a:r>
        </a:p>
      </dsp:txBody>
      <dsp:txXfrm rot="10800000">
        <a:off x="1435893" y="2155825"/>
        <a:ext cx="3846433" cy="829627"/>
      </dsp:txXfrm>
    </dsp:sp>
    <dsp:sp modelId="{2F55DBA3-308A-4A7B-A61A-31BAC08AA8C7}">
      <dsp:nvSpPr>
        <dsp:cNvPr id="0" name=""/>
        <dsp:cNvSpPr/>
      </dsp:nvSpPr>
      <dsp:spPr>
        <a:xfrm>
          <a:off x="813673" y="2155825"/>
          <a:ext cx="829627" cy="829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E73A4-E890-4445-89C4-D1B3D3740B91}">
      <dsp:nvSpPr>
        <dsp:cNvPr id="0" name=""/>
        <dsp:cNvSpPr/>
      </dsp:nvSpPr>
      <dsp:spPr>
        <a:xfrm rot="10800000">
          <a:off x="1228486" y="3233102"/>
          <a:ext cx="4053840" cy="8296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84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itchFamily="18" charset="0"/>
            </a:rPr>
            <a:t>Игры - драматизации</a:t>
          </a:r>
          <a:endParaRPr lang="ru-RU" sz="2000" kern="1200" dirty="0">
            <a:latin typeface="Bookman Old Style" pitchFamily="18" charset="0"/>
          </a:endParaRPr>
        </a:p>
      </dsp:txBody>
      <dsp:txXfrm rot="10800000">
        <a:off x="1435893" y="3233102"/>
        <a:ext cx="3846433" cy="829627"/>
      </dsp:txXfrm>
    </dsp:sp>
    <dsp:sp modelId="{00C6BDE5-4905-4D27-BF62-23CB6CC1F5B5}">
      <dsp:nvSpPr>
        <dsp:cNvPr id="0" name=""/>
        <dsp:cNvSpPr/>
      </dsp:nvSpPr>
      <dsp:spPr>
        <a:xfrm>
          <a:off x="813673" y="3233102"/>
          <a:ext cx="829627" cy="8296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99D50-8430-414A-A9E7-41A56EE377C0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B3386-F207-45B5-9AF6-134449D3A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32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B3386-F207-45B5-9AF6-134449D3A6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3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BC6B-AA2E-434C-96F7-FF8C2290A107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9E58-5E5B-4EB3-A42B-EAA6D2407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eg"/><Relationship Id="rId4" Type="http://schemas.openxmlformats.org/officeDocument/2006/relationships/image" Target="../media/image33.gif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2.gif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верс\Pictures\21871_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71538" y="2857496"/>
            <a:ext cx="692948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«Развитие речи детей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дошкольного возраста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игровой деятельности»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7166"/>
            <a:ext cx="657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man Old Style" pitchFamily="18" charset="0"/>
              </a:rPr>
              <a:t>Муниципальное дошкольное образовательное учреждение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« Детский сад № 30»</a:t>
            </a:r>
            <a:br>
              <a:rPr lang="ru-RU" sz="1600" dirty="0" smtClean="0">
                <a:latin typeface="Bookman Old Style" pitchFamily="18" charset="0"/>
              </a:rPr>
            </a:br>
            <a:r>
              <a:rPr lang="ru-RU" sz="1600" dirty="0" smtClean="0">
                <a:latin typeface="Bookman Old Style" pitchFamily="18" charset="0"/>
              </a:rPr>
              <a:t>Щекино</a:t>
            </a:r>
          </a:p>
          <a:p>
            <a:pPr algn="r"/>
            <a:r>
              <a:rPr lang="ru-RU" sz="1600" dirty="0" smtClean="0">
                <a:latin typeface="Bookman Old Style" pitchFamily="18" charset="0"/>
              </a:rPr>
              <a:t>Воспитатель: Новикова Е.С.</a:t>
            </a:r>
            <a:endParaRPr lang="ru-RU" sz="1600" dirty="0"/>
          </a:p>
        </p:txBody>
      </p:sp>
      <p:pic>
        <p:nvPicPr>
          <p:cNvPr id="7" name="Picture 10" descr="C:\Documents and Settings\Admin\Мои документы\Мои рисунки\рисунки к призентации\61614e2d21bf735c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669680">
            <a:off x="6925194" y="3420381"/>
            <a:ext cx="1625365" cy="1147978"/>
          </a:xfrm>
          <a:prstGeom prst="rect">
            <a:avLst/>
          </a:prstGeom>
          <a:noFill/>
        </p:spPr>
      </p:pic>
      <p:pic>
        <p:nvPicPr>
          <p:cNvPr id="8" name="Picture 10" descr="C:\Documents and Settings\Admin\Мои документы\Мои рисунки\рисунки к призентации\61614e2d21bf735cd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912468">
            <a:off x="710088" y="5290012"/>
            <a:ext cx="1625365" cy="1147978"/>
          </a:xfrm>
          <a:prstGeom prst="rect">
            <a:avLst/>
          </a:prstGeom>
          <a:noFill/>
        </p:spPr>
      </p:pic>
      <p:pic>
        <p:nvPicPr>
          <p:cNvPr id="9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61353">
            <a:off x="87140" y="2948714"/>
            <a:ext cx="3143250" cy="1066800"/>
          </a:xfrm>
          <a:prstGeom prst="rect">
            <a:avLst/>
          </a:prstGeom>
          <a:noFill/>
        </p:spPr>
      </p:pic>
      <p:pic>
        <p:nvPicPr>
          <p:cNvPr id="10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61353">
            <a:off x="4659142" y="2305770"/>
            <a:ext cx="314325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верс\Desktop\новые картинки\shop2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8237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428604"/>
            <a:ext cx="53719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Игры с сюжетными игрушками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43042" y="773089"/>
            <a:ext cx="6072198" cy="95410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 играм с сюжетными игрушками относятся процессуальные игры и игры-драматизации.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928802"/>
            <a:ext cx="3714776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процессуальных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(или отобразительных) играх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дети, как правило, воспроизводят различные бытовые ситуации (кормление, купание, посещение магазина, врача).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1928802"/>
            <a:ext cx="3429024" cy="1261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играх-драматизациях разыгрываются эпизоды сказок, рассказов</a:t>
            </a:r>
          </a:p>
          <a:p>
            <a:pPr algn="ctr"/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3392292"/>
            <a:ext cx="2018504" cy="2917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2" y="3392292"/>
            <a:ext cx="2000250" cy="2917028"/>
          </a:xfrm>
          <a:prstGeom prst="rect">
            <a:avLst/>
          </a:prstGeom>
        </p:spPr>
      </p:pic>
      <p:pic>
        <p:nvPicPr>
          <p:cNvPr id="9" name="Picture 2" descr="C:\Users\Владелец\Desktop\P1020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93096"/>
            <a:ext cx="230425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верс\Desktop\новые картинки\shop2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4071942"/>
            <a:ext cx="792961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Включение в общение с детьми игр и упражнений на формирование внимания к интонации воспитателя, на узнавание голоса сверстника.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Расширение пассивного словаря за счет называния предметов и действий с ними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357430"/>
            <a:ext cx="778674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Оречевление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действий ребенка (от лица педагога, игрушки).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71546"/>
            <a:ext cx="764386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Ритуальность, ритмичность проведения режимных моментов с использованием игровых и речевых приемов (стихи,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143248"/>
            <a:ext cx="778674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Вопросно-ответная форма общения (по инициативе педагога), предполагающая использование односоставных инструкций.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075" name="Picture 3" descr="C:\Users\Аверс\Desktop\очень интересно\46497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71942"/>
            <a:ext cx="2857520" cy="278605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32056" y="428604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Приемы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Взаимодействие с родителями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2276"/>
            <a:ext cx="2962346" cy="2236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98" y="1055305"/>
            <a:ext cx="2232248" cy="30825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93" y="4203150"/>
            <a:ext cx="3486708" cy="2603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44587"/>
            <a:ext cx="3347864" cy="2608531"/>
          </a:xfrm>
          <a:prstGeom prst="rect">
            <a:avLst/>
          </a:prstGeom>
        </p:spPr>
      </p:pic>
      <p:pic>
        <p:nvPicPr>
          <p:cNvPr id="8" name="Picture 5" descr="C:\Users\Владелец\Desktop\P10209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0470" y="1692276"/>
            <a:ext cx="2742010" cy="2398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34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Аверс\Desktop\новые картинки\104615893_large_le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71480"/>
            <a:ext cx="3741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Предметная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сред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11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57222" y="4286256"/>
            <a:ext cx="2863994" cy="1500198"/>
          </a:xfrm>
          <a:prstGeom prst="rect">
            <a:avLst/>
          </a:prstGeom>
          <a:noFill/>
        </p:spPr>
      </p:pic>
      <p:pic>
        <p:nvPicPr>
          <p:cNvPr id="12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5072074"/>
            <a:ext cx="2863994" cy="1500198"/>
          </a:xfrm>
          <a:prstGeom prst="rect">
            <a:avLst/>
          </a:prstGeom>
          <a:noFill/>
        </p:spPr>
      </p:pic>
      <p:pic>
        <p:nvPicPr>
          <p:cNvPr id="13" name="Picture 1" descr="C:\Users\Аверс\Desktop\картинки по теме экология\3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76479">
            <a:off x="141116" y="5661496"/>
            <a:ext cx="1928826" cy="132397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402442"/>
            <a:ext cx="2402582" cy="2847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71" y="4286256"/>
            <a:ext cx="3078445" cy="2461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38" y="4307238"/>
            <a:ext cx="3041395" cy="2461550"/>
          </a:xfrm>
          <a:prstGeom prst="rect">
            <a:avLst/>
          </a:prstGeom>
        </p:spPr>
      </p:pic>
      <p:pic>
        <p:nvPicPr>
          <p:cNvPr id="10" name="Picture 3" descr="C:\Users\Владелец\Desktop\P1030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1804" y="1402442"/>
            <a:ext cx="1944216" cy="2808312"/>
          </a:xfrm>
          <a:prstGeom prst="rect">
            <a:avLst/>
          </a:prstGeom>
          <a:noFill/>
        </p:spPr>
      </p:pic>
      <p:pic>
        <p:nvPicPr>
          <p:cNvPr id="14" name="Picture 4" descr="C:\Users\Владелец\Desktop\P10300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4490" y="1256826"/>
            <a:ext cx="1988766" cy="2532214"/>
          </a:xfrm>
          <a:prstGeom prst="rect">
            <a:avLst/>
          </a:prstGeom>
          <a:noFill/>
        </p:spPr>
      </p:pic>
      <p:pic>
        <p:nvPicPr>
          <p:cNvPr id="15" name="Picture 6" descr="C:\Users\Владелец\Desktop\P10209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26139" y="1385795"/>
            <a:ext cx="2088232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верс\Desktop\очень интересно\0_fbc48_a75942b7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765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45845"/>
            <a:ext cx="5328592" cy="33239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pitchFamily="34" charset="0"/>
              </a:rPr>
              <a:t>Результативность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/>
              <a:t>Развиты коммуникативные способности детей, дети желают </a:t>
            </a:r>
            <a:r>
              <a:rPr lang="ru-RU" sz="1600" b="1" i="1" dirty="0"/>
              <a:t>общаться друг с другом, </a:t>
            </a:r>
            <a:r>
              <a:rPr lang="ru-RU" sz="1600" b="1" i="1" dirty="0" smtClean="0"/>
              <a:t>умеют </a:t>
            </a:r>
            <a:r>
              <a:rPr lang="ru-RU" sz="1600" b="1" i="1" dirty="0"/>
              <a:t>вести себя в коллективе </a:t>
            </a:r>
            <a:r>
              <a:rPr lang="ru-RU" sz="1600" b="1" i="1" dirty="0" smtClean="0"/>
              <a:t>сверстников и со взрослыми. Богаты</a:t>
            </a:r>
            <a:r>
              <a:rPr lang="ru-RU" sz="1600" b="1" i="1" dirty="0"/>
              <a:t> </a:t>
            </a:r>
            <a:r>
              <a:rPr lang="ru-RU" sz="1600" b="1" i="1" dirty="0" smtClean="0"/>
              <a:t>активным словарем, диалогической </a:t>
            </a:r>
            <a:r>
              <a:rPr lang="ru-RU" sz="1600" b="1" i="1" dirty="0"/>
              <a:t>и монологической </a:t>
            </a:r>
            <a:r>
              <a:rPr lang="ru-RU" sz="1600" b="1" i="1" dirty="0" smtClean="0"/>
              <a:t>речью. Развит</a:t>
            </a:r>
            <a:r>
              <a:rPr lang="ru-RU" sz="1600" b="1" i="1" dirty="0"/>
              <a:t> </a:t>
            </a:r>
            <a:r>
              <a:rPr lang="ru-RU" sz="1600" b="1" i="1" dirty="0" smtClean="0"/>
              <a:t>речевой аппарат, мимическая мускулатура, дыхательная система.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/>
              <a:t>Развита способность </a:t>
            </a:r>
            <a:r>
              <a:rPr lang="ru-RU" sz="1600" b="1" i="1" dirty="0"/>
              <a:t>наблюдать, узнавать разнообразные предметы, явления, </a:t>
            </a:r>
            <a:r>
              <a:rPr lang="ru-RU" sz="1600" b="1" i="1" dirty="0" smtClean="0"/>
              <a:t>действия. </a:t>
            </a:r>
            <a:r>
              <a:rPr lang="ru-RU" sz="1600" b="1" i="1" dirty="0"/>
              <a:t>Обеспечением развития у ребёнка чувства уверенности в себе, в своих силах, </a:t>
            </a:r>
            <a:r>
              <a:rPr lang="ru-RU" sz="1600" b="1" i="1" dirty="0" err="1"/>
              <a:t>реализованности</a:t>
            </a:r>
            <a:r>
              <a:rPr lang="ru-RU" sz="1600" b="1" i="1" dirty="0"/>
              <a:t> своих возможностей, настойчивости в достижении целей</a:t>
            </a:r>
            <a:r>
              <a:rPr lang="ru-RU" sz="1600" b="1" i="1" dirty="0" smtClean="0"/>
              <a:t>.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050" name="Picture 2" descr="C:\Users\Аверс\Desktop\новые картинки\63858956_1284147297_2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2321" y="3415306"/>
            <a:ext cx="3798754" cy="3143248"/>
          </a:xfrm>
          <a:prstGeom prst="rect">
            <a:avLst/>
          </a:prstGeom>
          <a:noFill/>
        </p:spPr>
      </p:pic>
      <p:pic>
        <p:nvPicPr>
          <p:cNvPr id="8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2678901"/>
            <a:ext cx="2863994" cy="1500198"/>
          </a:xfrm>
          <a:prstGeom prst="rect">
            <a:avLst/>
          </a:prstGeom>
          <a:noFill/>
        </p:spPr>
      </p:pic>
      <p:pic>
        <p:nvPicPr>
          <p:cNvPr id="9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214554"/>
            <a:ext cx="2863994" cy="150019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6334"/>
            <a:ext cx="2848352" cy="2520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91" y="4312488"/>
            <a:ext cx="2433435" cy="260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185992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mamrabota.ru/images/2fb29007fdaf_14428/razvitiyerechirebenka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0128" y="1624888"/>
            <a:ext cx="4896544" cy="3420380"/>
          </a:xfrm>
          <a:prstGeom prst="rect">
            <a:avLst/>
          </a:prstGeom>
          <a:noFill/>
        </p:spPr>
      </p:pic>
      <p:pic>
        <p:nvPicPr>
          <p:cNvPr id="10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61353">
            <a:off x="-21380" y="1837240"/>
            <a:ext cx="3143250" cy="1066800"/>
          </a:xfrm>
          <a:prstGeom prst="rect">
            <a:avLst/>
          </a:prstGeom>
          <a:noFill/>
        </p:spPr>
      </p:pic>
      <p:pic>
        <p:nvPicPr>
          <p:cNvPr id="11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61353">
            <a:off x="5913611" y="5124476"/>
            <a:ext cx="314325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2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positphotos_11449959-stock-illustration-floral-backgroundrainbow-colorful-pansies-flow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918"/>
            <a:ext cx="9144000" cy="6456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Актуальность опыта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n-priroda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" y="0"/>
            <a:ext cx="912266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Новизна опыта</a:t>
            </a:r>
            <a:endParaRPr lang="ru-RU" sz="36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0001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верс\Pictures\14785_preview_(www.GdeFon.com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071538" y="785794"/>
            <a:ext cx="750099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Игра  первая ступень воспитания, она представляет исключительно благоприятные условия для развития языка. Игра развивает язык, а язык организует игру.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 Ее характером определяются речевые функции, содержания и средства общения. Слово является для ребенка частью действительности. Из этого вытекает, как важно в интересах стимулирования деятельности детей и развития их языка продумано организовывать их игровую обстановку, предоставлять им в соответствующем отборе предметы, игрушки, которые будут питать эту деятельность и на основе ею обогащаемого запаса конкретных представлений развивать их язык.</a:t>
            </a:r>
            <a:endParaRPr lang="ru-RU" sz="2000" b="1" i="1" dirty="0" smtClean="0"/>
          </a:p>
        </p:txBody>
      </p:sp>
      <p:pic>
        <p:nvPicPr>
          <p:cNvPr id="7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61353">
            <a:off x="872926" y="3663094"/>
            <a:ext cx="3143250" cy="1066800"/>
          </a:xfrm>
          <a:prstGeom prst="rect">
            <a:avLst/>
          </a:prstGeom>
          <a:noFill/>
        </p:spPr>
      </p:pic>
      <p:pic>
        <p:nvPicPr>
          <p:cNvPr id="10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047032">
            <a:off x="5334620" y="4609525"/>
            <a:ext cx="314325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верс\Pictures\14785_preview_(www.GdeFon.com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238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285728"/>
            <a:ext cx="32861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задачи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9292401"/>
              </p:ext>
            </p:extLst>
          </p:nvPr>
        </p:nvGraphicFramePr>
        <p:xfrm>
          <a:off x="357158" y="857232"/>
          <a:ext cx="835824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4" descr="C:\Users\Аверс\Pictures\985232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285784" y="4357694"/>
            <a:ext cx="2500330" cy="2751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верс\Pictures\14785_preview_(www.GdeFon.com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071538" y="785794"/>
            <a:ext cx="750099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Формы работы с детьми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/>
              <a:t>НОД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/>
              <a:t>Режимные моменты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/>
              <a:t>Чтение художественной литературы, отгадывание загадок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/>
              <a:t>Рассматривание иллюстраций, просмотр презентаций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/>
              <a:t>Проведение праздников и вечеров развлечений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i="1" dirty="0" smtClean="0"/>
              <a:t>Игра</a:t>
            </a:r>
            <a:endParaRPr lang="ru-RU" sz="2000" b="1" i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</p:txBody>
      </p:sp>
      <p:pic>
        <p:nvPicPr>
          <p:cNvPr id="10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047032">
            <a:off x="5334620" y="4609525"/>
            <a:ext cx="3143250" cy="1066800"/>
          </a:xfrm>
          <a:prstGeom prst="rect">
            <a:avLst/>
          </a:prstGeom>
          <a:noFill/>
        </p:spPr>
      </p:pic>
      <p:pic>
        <p:nvPicPr>
          <p:cNvPr id="13" name="Picture 5" descr="C:\Users\СЦ_Цифра\Desktop\Галкина\20180131_1527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82" y="3789040"/>
            <a:ext cx="290271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" y="2993349"/>
            <a:ext cx="2834314" cy="2601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14" y="3052506"/>
            <a:ext cx="2592288" cy="24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верс\Desktop\новые картинки\shop2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198" name="Picture 6" descr="C:\Users\Аверс\Desktop\очень интересно\04759628eb6b81d1837699d4487841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76875" y="1619250"/>
            <a:ext cx="3667125" cy="523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14546" y="714356"/>
            <a:ext cx="34900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Методы   и   приемы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85720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361353">
            <a:off x="4444827" y="5271356"/>
            <a:ext cx="3143250" cy="1066800"/>
          </a:xfrm>
          <a:prstGeom prst="rect">
            <a:avLst/>
          </a:prstGeom>
          <a:noFill/>
        </p:spPr>
      </p:pic>
      <p:pic>
        <p:nvPicPr>
          <p:cNvPr id="7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361353">
            <a:off x="444298" y="5734795"/>
            <a:ext cx="3143250" cy="1066800"/>
          </a:xfrm>
          <a:prstGeom prst="rect">
            <a:avLst/>
          </a:prstGeom>
          <a:noFill/>
        </p:spPr>
      </p:pic>
      <p:pic>
        <p:nvPicPr>
          <p:cNvPr id="8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361353">
            <a:off x="5913610" y="519846"/>
            <a:ext cx="314325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верс\Desktop\новые картинки\shop2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00042"/>
            <a:ext cx="22717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Игры забавы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928670"/>
            <a:ext cx="750099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К играм-забавам относятся народные: </a:t>
            </a:r>
            <a:r>
              <a:rPr lang="ru-RU" sz="2000" b="1" i="1" dirty="0" err="1" smtClean="0"/>
              <a:t>игры-потешки</a:t>
            </a:r>
            <a:r>
              <a:rPr lang="ru-RU" sz="2000" b="1" i="1" dirty="0" smtClean="0"/>
              <a:t> </a:t>
            </a:r>
          </a:p>
          <a:p>
            <a:pPr algn="ctr"/>
            <a:r>
              <a:rPr lang="ru-RU" sz="2000" b="1" i="1" dirty="0" smtClean="0"/>
              <a:t>Все </a:t>
            </a:r>
            <a:r>
              <a:rPr lang="ru-RU" sz="2000" b="1" i="1" dirty="0"/>
              <a:t>они ярко эмоционально окрашены, включают ритмически повторяющиеся движения, сочетающиеся с выразительными звуками и словами.</a:t>
            </a:r>
          </a:p>
        </p:txBody>
      </p:sp>
      <p:pic>
        <p:nvPicPr>
          <p:cNvPr id="14" name="Picture 4" descr="C:\Documents and Settings\Admin\Рабочий стол\игры от тани\экология\картинки по теме экология\t8635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953017"/>
            <a:ext cx="2000232" cy="1904983"/>
          </a:xfrm>
          <a:prstGeom prst="rect">
            <a:avLst/>
          </a:prstGeom>
          <a:noFill/>
        </p:spPr>
      </p:pic>
      <p:pic>
        <p:nvPicPr>
          <p:cNvPr id="15" name="Picture 16" descr="C:\Documents and Settings\Admin\Мои документы\Мои рисунки\рисунки к призентации\orange_go_up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361353">
            <a:off x="5659272" y="3020149"/>
            <a:ext cx="3143250" cy="10668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70576"/>
            <a:ext cx="3528392" cy="24527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0" y="3129226"/>
            <a:ext cx="3600400" cy="248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верс\Desktop\новые картинки\shop2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500042"/>
            <a:ext cx="36840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Дидактические игры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786" y="1066040"/>
            <a:ext cx="764386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гры, направленные на развитие умственных действий, восприятия формы, цвета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Главным фактором, влияющим на развитие речи детей является комментирующая речь, которой ребенок сопровождает свои действия с предметами и картинками.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928794" y="4714884"/>
            <a:ext cx="2786082" cy="2143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58" y="2686422"/>
            <a:ext cx="2664296" cy="2365934"/>
          </a:xfrm>
          <a:prstGeom prst="rect">
            <a:avLst/>
          </a:prstGeom>
        </p:spPr>
      </p:pic>
      <p:pic>
        <p:nvPicPr>
          <p:cNvPr id="12" name="Picture 4" descr="C:\Users\Владелец\Desktop\P103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9130" y="3227145"/>
            <a:ext cx="2504802" cy="242057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54819"/>
            <a:ext cx="2580009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634</Words>
  <Application>Microsoft Office PowerPoint</Application>
  <PresentationFormat>Экран (4:3)</PresentationFormat>
  <Paragraphs>53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Актуальность опыта</vt:lpstr>
      <vt:lpstr>Новизна опыта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 с родителями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Аверс</dc:creator>
  <cp:lastModifiedBy>User1</cp:lastModifiedBy>
  <cp:revision>40</cp:revision>
  <dcterms:created xsi:type="dcterms:W3CDTF">2009-06-15T20:24:41Z</dcterms:created>
  <dcterms:modified xsi:type="dcterms:W3CDTF">2018-10-09T14:25:39Z</dcterms:modified>
</cp:coreProperties>
</file>